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86" r:id="rId3"/>
    <p:sldId id="287" r:id="rId4"/>
    <p:sldId id="322" r:id="rId5"/>
    <p:sldId id="293" r:id="rId6"/>
    <p:sldId id="288" r:id="rId7"/>
    <p:sldId id="289" r:id="rId8"/>
    <p:sldId id="291" r:id="rId9"/>
    <p:sldId id="292" r:id="rId10"/>
    <p:sldId id="324" r:id="rId11"/>
    <p:sldId id="325" r:id="rId12"/>
    <p:sldId id="326" r:id="rId13"/>
    <p:sldId id="294" r:id="rId14"/>
    <p:sldId id="327" r:id="rId15"/>
    <p:sldId id="296" r:id="rId16"/>
    <p:sldId id="297" r:id="rId17"/>
    <p:sldId id="298" r:id="rId18"/>
    <p:sldId id="300" r:id="rId19"/>
    <p:sldId id="301" r:id="rId20"/>
    <p:sldId id="303" r:id="rId21"/>
    <p:sldId id="323" r:id="rId22"/>
    <p:sldId id="302" r:id="rId23"/>
    <p:sldId id="304" r:id="rId24"/>
    <p:sldId id="305" r:id="rId25"/>
    <p:sldId id="328" r:id="rId26"/>
    <p:sldId id="329" r:id="rId27"/>
    <p:sldId id="306" r:id="rId28"/>
    <p:sldId id="307" r:id="rId29"/>
    <p:sldId id="321" r:id="rId30"/>
    <p:sldId id="308" r:id="rId31"/>
    <p:sldId id="310" r:id="rId32"/>
    <p:sldId id="309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08B"/>
    <a:srgbClr val="FF3300"/>
    <a:srgbClr val="363636"/>
    <a:srgbClr val="FFCC00"/>
    <a:srgbClr val="FF9900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37" autoAdjust="0"/>
  </p:normalViewPr>
  <p:slideViewPr>
    <p:cSldViewPr snapToGrid="0">
      <p:cViewPr>
        <p:scale>
          <a:sx n="86" d="100"/>
          <a:sy n="86" d="100"/>
        </p:scale>
        <p:origin x="2080" y="10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570A-F7DC-427E-B0A1-5C4697A9FC4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2A60-C31A-41D2-A75F-8917E0E644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536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08666-7C85-4D25-8E19-404BD0C1B558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B7AC-ECDA-4EAA-8917-772E97FAA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3C2A4-3130-4656-86A8-2C23E8D8A3BA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Le système Licence Master Doctorat à Lyon 1 est séparé en 3 principaux domaines.</a:t>
            </a:r>
          </a:p>
        </p:txBody>
      </p:sp>
    </p:spTree>
    <p:extLst>
      <p:ext uri="{BB962C8B-B14F-4D97-AF65-F5344CB8AC3E}">
        <p14:creationId xmlns:p14="http://schemas.microsoft.com/office/powerpoint/2010/main" val="86040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141F4C-EF44-49BD-855C-9C099CB37E41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Pour la première année de licence, l’étudiant doit choisir entre 3 portails : MI, PCSI, SVT</a:t>
            </a: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C’est en L2 qu’il choisira ensuite sa mention de licence. </a:t>
            </a:r>
            <a:r>
              <a:rPr lang="fr-FR" altLang="fr-FR">
                <a:latin typeface="Arial" panose="020B0604020202020204" pitchFamily="34" charset="0"/>
              </a:rPr>
              <a:t>Par exemple, le portail « SVT » permet d’intégrer 3 licences différentes : sciences de la vie, sciences de la terre et SVT. L’enseignement en première année est donc commun pour ces 3 licences. Le but de ce système est de permettre une orientation progressive.</a:t>
            </a: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Une licence n’est </a:t>
            </a:r>
            <a:r>
              <a:rPr lang="fr-FR" altLang="fr-FR">
                <a:latin typeface="Arial" panose="020B0604020202020204" pitchFamily="34" charset="0"/>
              </a:rPr>
              <a:t>pas faite pour l’insertion pro mais pour faire un master ensuite. </a:t>
            </a:r>
            <a:endParaRPr lang="fr-FR" altLang="fr-FR">
              <a:latin typeface="Droid Serif" pitchFamily="18" charset="0"/>
              <a:cs typeface="Droid Serif" pitchFamily="18" charset="0"/>
            </a:endParaRP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Stages :</a:t>
            </a:r>
          </a:p>
          <a:p>
            <a:pPr eaLnBrk="1" hangingPunct="1"/>
            <a:endParaRPr lang="fr-FR" altLang="fr-FR">
              <a:latin typeface="Droid Serif" pitchFamily="18" charset="0"/>
              <a:cs typeface="Droid Serif" pitchFamily="18" charset="0"/>
            </a:endParaRP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Cursus Master en Ingénierie :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CMI Génie civil : </a:t>
            </a:r>
            <a:r>
              <a:rPr lang="fr-FR" altLang="fr-FR">
                <a:latin typeface="Arial" panose="020B0604020202020204" pitchFamily="34" charset="0"/>
              </a:rPr>
              <a:t>Enseignements de la licence « Génie Civil » + Master « Génie Civil » + UE supp + stages de 33 semaines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CMI Mécanique et Energétique : </a:t>
            </a:r>
            <a:r>
              <a:rPr lang="fr-FR" altLang="fr-FR">
                <a:latin typeface="Arial" panose="020B0604020202020204" pitchFamily="34" charset="0"/>
              </a:rPr>
              <a:t>Enseignements de la licence « Mécanique »+ Master « Mécanique » + UE supp + stages de 33 semaines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Autres UE : </a:t>
            </a:r>
            <a:r>
              <a:rPr lang="fr-FR" altLang="fr-FR">
                <a:latin typeface="Arial" panose="020B0604020202020204" pitchFamily="34" charset="0"/>
              </a:rPr>
              <a:t>mécanique, génie civil, découverte de la recherche, préparation insertion pro…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Différence avec cursus classique licence + master : plus d’UE, bcp de projets, plus de stages, plus professionnalisant (visites d’entreprises, de labo, conférences)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MI : </a:t>
            </a:r>
            <a:r>
              <a:rPr lang="fr-FR" altLang="fr-FR">
                <a:latin typeface="Arial" panose="020B0604020202020204" pitchFamily="34" charset="0"/>
              </a:rPr>
              <a:t>M</a:t>
            </a:r>
            <a:r>
              <a:rPr lang="fr-FR" altLang="fr-FR">
                <a:latin typeface="Droid Serif" pitchFamily="18" charset="0"/>
                <a:cs typeface="Droid Serif" pitchFamily="18" charset="0"/>
              </a:rPr>
              <a:t>athématiques, programmation, sciences de la matière, biologie et modélisation, EPS, recherche documentaire, langues…</a:t>
            </a:r>
          </a:p>
          <a:p>
            <a:pPr eaLnBrk="1" hangingPunct="1"/>
            <a:r>
              <a:rPr lang="fr-FR" altLang="fr-FR" sz="1900" b="1">
                <a:latin typeface="Droid Serif" pitchFamily="18" charset="0"/>
                <a:cs typeface="Droid Serif" pitchFamily="18" charset="0"/>
              </a:rPr>
              <a:t>PCSI : </a:t>
            </a:r>
            <a:r>
              <a:rPr lang="fr-FR" altLang="fr-FR">
                <a:latin typeface="Droid Serif" pitchFamily="18" charset="0"/>
                <a:cs typeface="Droid Serif" pitchFamily="18" charset="0"/>
              </a:rPr>
              <a:t>mathématiques, électricité, constitution de la matière, biologie, ingénierie éco-conception, EPS, recherche documentaire, langues…</a:t>
            </a:r>
          </a:p>
          <a:p>
            <a:pPr eaLnBrk="1" hangingPunct="1"/>
            <a:r>
              <a:rPr lang="fr-FR" altLang="fr-FR" sz="1900" b="1">
                <a:latin typeface="Droid Serif" pitchFamily="18" charset="0"/>
                <a:cs typeface="Droid Serif" pitchFamily="18" charset="0"/>
              </a:rPr>
              <a:t>SVT : </a:t>
            </a:r>
            <a:r>
              <a:rPr lang="fr-FR" altLang="fr-FR">
                <a:latin typeface="Droid Serif" pitchFamily="18" charset="0"/>
                <a:cs typeface="Droid Serif" pitchFamily="18" charset="0"/>
              </a:rPr>
              <a:t>biologie des organismes, biomolécules, physique, EPS, recherche documentaire, langues…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Droid Serif" pitchFamily="18" charset="0"/>
              <a:cs typeface="Droid Serif" pitchFamily="18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9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83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141F4C-EF44-49BD-855C-9C099CB37E41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Pour la première année de licence, l’étudiant doit choisir entre 3 portails : MI, PCSI, SVT</a:t>
            </a: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C’est en L2 qu’il choisira ensuite sa mention de licence. </a:t>
            </a:r>
            <a:r>
              <a:rPr lang="fr-FR" altLang="fr-FR">
                <a:latin typeface="Arial" panose="020B0604020202020204" pitchFamily="34" charset="0"/>
              </a:rPr>
              <a:t>Par exemple, le portail « SVT » permet d’intégrer 3 licences différentes : sciences de la vie, sciences de la terre et SVT. L’enseignement en première année est donc commun pour ces 3 licences. Le but de ce système est de permettre une orientation progressive.</a:t>
            </a: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Une licence n’est </a:t>
            </a:r>
            <a:r>
              <a:rPr lang="fr-FR" altLang="fr-FR">
                <a:latin typeface="Arial" panose="020B0604020202020204" pitchFamily="34" charset="0"/>
              </a:rPr>
              <a:t>pas faite pour l’insertion pro mais pour faire un master ensuite. </a:t>
            </a:r>
            <a:endParaRPr lang="fr-FR" altLang="fr-FR">
              <a:latin typeface="Droid Serif" pitchFamily="18" charset="0"/>
              <a:cs typeface="Droid Serif" pitchFamily="18" charset="0"/>
            </a:endParaRP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Stages :</a:t>
            </a:r>
          </a:p>
          <a:p>
            <a:pPr eaLnBrk="1" hangingPunct="1"/>
            <a:endParaRPr lang="fr-FR" altLang="fr-FR">
              <a:latin typeface="Droid Serif" pitchFamily="18" charset="0"/>
              <a:cs typeface="Droid Serif" pitchFamily="18" charset="0"/>
            </a:endParaRPr>
          </a:p>
          <a:p>
            <a:pPr eaLnBrk="1" hangingPunct="1"/>
            <a:r>
              <a:rPr lang="fr-FR" altLang="fr-FR">
                <a:latin typeface="Droid Serif" pitchFamily="18" charset="0"/>
                <a:cs typeface="Droid Serif" pitchFamily="18" charset="0"/>
              </a:rPr>
              <a:t>Cursus Master en Ingénierie :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CMI Génie civil : </a:t>
            </a:r>
            <a:r>
              <a:rPr lang="fr-FR" altLang="fr-FR">
                <a:latin typeface="Arial" panose="020B0604020202020204" pitchFamily="34" charset="0"/>
              </a:rPr>
              <a:t>Enseignements de la licence « Génie Civil » + Master « Génie Civil » + UE supp + stages de 33 semaines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CMI Mécanique et Energétique : </a:t>
            </a:r>
            <a:r>
              <a:rPr lang="fr-FR" altLang="fr-FR">
                <a:latin typeface="Arial" panose="020B0604020202020204" pitchFamily="34" charset="0"/>
              </a:rPr>
              <a:t>Enseignements de la licence « Mécanique »+ Master « Mécanique » + UE supp + stages de 33 semaines</a:t>
            </a: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Autres UE : </a:t>
            </a:r>
            <a:r>
              <a:rPr lang="fr-FR" altLang="fr-FR">
                <a:latin typeface="Arial" panose="020B0604020202020204" pitchFamily="34" charset="0"/>
              </a:rPr>
              <a:t>mécanique, génie civil, découverte de la recherche, préparation insertion pro…</a:t>
            </a:r>
          </a:p>
          <a:p>
            <a:pPr eaLnBrk="1" hangingPunct="1"/>
            <a:r>
              <a:rPr lang="fr-FR" altLang="fr-FR">
                <a:latin typeface="Arial" panose="020B0604020202020204" pitchFamily="34" charset="0"/>
              </a:rPr>
              <a:t>Différence avec cursus classique licence + master : plus d’UE, bcp de projets, plus de stages, plus professionnalisant (visites d’entreprises, de labo, conférences)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r>
              <a:rPr lang="fr-FR" altLang="fr-FR" b="1">
                <a:latin typeface="Arial" panose="020B0604020202020204" pitchFamily="34" charset="0"/>
              </a:rPr>
              <a:t>MI : </a:t>
            </a:r>
            <a:r>
              <a:rPr lang="fr-FR" altLang="fr-FR">
                <a:latin typeface="Arial" panose="020B0604020202020204" pitchFamily="34" charset="0"/>
              </a:rPr>
              <a:t>M</a:t>
            </a:r>
            <a:r>
              <a:rPr lang="fr-FR" altLang="fr-FR">
                <a:latin typeface="Droid Serif" pitchFamily="18" charset="0"/>
                <a:cs typeface="Droid Serif" pitchFamily="18" charset="0"/>
              </a:rPr>
              <a:t>athématiques, programmation, sciences de la matière, biologie et modélisation, EPS, recherche documentaire, langues…</a:t>
            </a:r>
          </a:p>
          <a:p>
            <a:pPr eaLnBrk="1" hangingPunct="1"/>
            <a:r>
              <a:rPr lang="fr-FR" altLang="fr-FR" sz="1900" b="1">
                <a:latin typeface="Droid Serif" pitchFamily="18" charset="0"/>
                <a:cs typeface="Droid Serif" pitchFamily="18" charset="0"/>
              </a:rPr>
              <a:t>PCSI : </a:t>
            </a:r>
            <a:r>
              <a:rPr lang="fr-FR" altLang="fr-FR">
                <a:latin typeface="Droid Serif" pitchFamily="18" charset="0"/>
                <a:cs typeface="Droid Serif" pitchFamily="18" charset="0"/>
              </a:rPr>
              <a:t>mathématiques, électricité, constitution de la matière, biologie, ingénierie éco-conception, EPS, recherche documentaire, langues…</a:t>
            </a:r>
          </a:p>
          <a:p>
            <a:pPr eaLnBrk="1" hangingPunct="1"/>
            <a:r>
              <a:rPr lang="fr-FR" altLang="fr-FR" sz="1900" b="1">
                <a:latin typeface="Droid Serif" pitchFamily="18" charset="0"/>
                <a:cs typeface="Droid Serif" pitchFamily="18" charset="0"/>
              </a:rPr>
              <a:t>SVT : </a:t>
            </a:r>
            <a:r>
              <a:rPr lang="fr-FR" altLang="fr-FR">
                <a:latin typeface="Droid Serif" pitchFamily="18" charset="0"/>
                <a:cs typeface="Droid Serif" pitchFamily="18" charset="0"/>
              </a:rPr>
              <a:t>biologie des organismes, biomolécules, physique, EPS, recherche documentaire, langues…</a:t>
            </a: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  <a:p>
            <a:pPr eaLnBrk="1" hangingPunct="1"/>
            <a:endParaRPr lang="fr-FR" altLang="fr-FR">
              <a:latin typeface="Droid Serif" pitchFamily="18" charset="0"/>
              <a:cs typeface="Droid Serif" pitchFamily="18" charset="0"/>
            </a:endParaRPr>
          </a:p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9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86783" y="10552669"/>
            <a:ext cx="3048427" cy="55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779" tIns="48890" rIns="97779" bIns="48890" anchor="b"/>
          <a:lstStyle/>
          <a:p>
            <a:pPr algn="r" defTabSz="978442"/>
            <a:fld id="{397DEE88-44ED-4649-A15D-BCCFAD0CACDE}" type="slidenum">
              <a:rPr lang="fr-FR" b="0"/>
              <a:pPr algn="r" defTabSz="978442"/>
              <a:t>15</a:t>
            </a:fld>
            <a:endParaRPr lang="fr-FR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4150" y="831850"/>
            <a:ext cx="7407275" cy="41671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000" y="5279000"/>
            <a:ext cx="5156853" cy="5000035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99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http://soie.univ-lyon1.fr/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79C2-DDE2-40DF-ADD5-EBFFECF6320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97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Aller sur quelques pages du site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79C2-DDE2-40DF-ADD5-EBFFECF6320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0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6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5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Lundi 3 septembre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https://etu.univ-lyon1.fr/medias/photo/semaine-dintetypo_1531313934127-png?ID_FICHE=29511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" y="43022"/>
            <a:ext cx="1158240" cy="115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73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35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3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0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Lundi 3 septembre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Lundi 3 septembre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1811-6DF3-4F32-B00F-035C5562FF6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21" y="6311900"/>
            <a:ext cx="2227944" cy="5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ffre-de-formations.univ-lyon1.fr/parcours-275/mathematiques-generales-et-application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r&#233;nom.nom@etu.univ-lyon1.fr" TargetMode="External"/><Relationship Id="rId2" Type="http://schemas.openxmlformats.org/officeDocument/2006/relationships/hyperlink" Target="https://sesame.univ-lyon1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iences-licence.univ-lyon1.fr/" TargetMode="External"/><Relationship Id="rId4" Type="http://schemas.openxmlformats.org/officeDocument/2006/relationships/hyperlink" Target="https://tomusss.univ-lyon1.f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r&#233;nom.nom@etu.univ-lyon1.fr" TargetMode="External"/><Relationship Id="rId2" Type="http://schemas.openxmlformats.org/officeDocument/2006/relationships/hyperlink" Target="https://sesame.univ-lyon1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iences-licence.univ-lyon1.fr/" TargetMode="External"/><Relationship Id="rId4" Type="http://schemas.openxmlformats.org/officeDocument/2006/relationships/hyperlink" Target="https://tomusss.univ-lyon1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omusss.univ-lyon1.fr/" TargetMode="External"/><Relationship Id="rId2" Type="http://schemas.openxmlformats.org/officeDocument/2006/relationships/hyperlink" Target="https://rendezvous.univ-lyon1.fr/login_et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u.univ-lyon1.fr/semaine-d-integration-programme-complet-954338.kjsp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MMt3Tjx5WR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tu.univ-lyon1.fr/semaine-d-integration-programme-complet-954338.k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cence-math.univ-lyon1.fr/" TargetMode="External"/><Relationship Id="rId2" Type="http://schemas.openxmlformats.org/officeDocument/2006/relationships/hyperlink" Target="http://licence-info.univ-lyon1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fabien.rico@univ-lyon1.fr" TargetMode="External"/><Relationship Id="rId13" Type="http://schemas.openxmlformats.org/officeDocument/2006/relationships/hyperlink" Target="mailto:tchoudjem@math.univ-lyon1.fr" TargetMode="External"/><Relationship Id="rId3" Type="http://schemas.openxmlformats.org/officeDocument/2006/relationships/hyperlink" Target="mailto:olivier.gluck@univ-lyon1.fr" TargetMode="External"/><Relationship Id="rId7" Type="http://schemas.openxmlformats.org/officeDocument/2006/relationships/hyperlink" Target="mailto:matthieu.moy@univ-lyon1.fr" TargetMode="External"/><Relationship Id="rId12" Type="http://schemas.openxmlformats.org/officeDocument/2006/relationships/hyperlink" Target="mailto:brandolese@math.univ-lyon1.fr" TargetMode="External"/><Relationship Id="rId2" Type="http://schemas.openxmlformats.org/officeDocument/2006/relationships/hyperlink" Target="mailto:ensref-licence-info@univ-lyon1.fr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e.lefevre@univ-lyon1.fr" TargetMode="External"/><Relationship Id="rId11" Type="http://schemas.openxmlformats.org/officeDocument/2006/relationships/hyperlink" Target="mailto:biagioli@math.univ-lyon1.fr" TargetMode="External"/><Relationship Id="rId5" Type="http://schemas.openxmlformats.org/officeDocument/2006/relationships/hyperlink" Target="mailto:hamid.ladjal@univ-lyon1.fr" TargetMode="External"/><Relationship Id="rId15" Type="http://schemas.openxmlformats.org/officeDocument/2006/relationships/hyperlink" Target="mailto:yoann.dabrowski@univ-lyon1.fr" TargetMode="External"/><Relationship Id="rId10" Type="http://schemas.openxmlformats.org/officeDocument/2006/relationships/hyperlink" Target="mailto:bahloul@math.univ-lyon1.fr" TargetMode="External"/><Relationship Id="rId4" Type="http://schemas.openxmlformats.org/officeDocument/2006/relationships/hyperlink" Target="mailto:nathalie.guin@univ-lyon1.fr" TargetMode="External"/><Relationship Id="rId9" Type="http://schemas.openxmlformats.org/officeDocument/2006/relationships/hyperlink" Target="mailto:referents.pedagogiques@math.univ-lyon1.fr" TargetMode="External"/><Relationship Id="rId14" Type="http://schemas.openxmlformats.org/officeDocument/2006/relationships/hyperlink" Target="mailto:thuillier@math.univ-lyon1.f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17"/>
            <a:ext cx="12192000" cy="559090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-1089367"/>
            <a:ext cx="12192000" cy="2523768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Réunion de Rentrée </a:t>
            </a:r>
          </a:p>
          <a:p>
            <a:pPr marL="720000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L1 Mathématiques et Informatique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1187" y="2884760"/>
            <a:ext cx="1957352" cy="1769433"/>
          </a:xfrm>
          <a:prstGeom prst="rect">
            <a:avLst/>
          </a:prstGeom>
          <a:solidFill>
            <a:srgbClr val="E55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8"/>
          <p:cNvSpPr/>
          <p:nvPr/>
        </p:nvSpPr>
        <p:spPr bwMode="auto">
          <a:xfrm>
            <a:off x="2294159" y="2886670"/>
            <a:ext cx="973216" cy="2137391"/>
          </a:xfrm>
          <a:custGeom>
            <a:avLst/>
            <a:gdLst>
              <a:gd name="connsiteX0" fmla="*/ 0 w 481856"/>
              <a:gd name="connsiteY0" fmla="*/ 0 h 1278260"/>
              <a:gd name="connsiteX1" fmla="*/ 481856 w 481856"/>
              <a:gd name="connsiteY1" fmla="*/ 0 h 1278260"/>
              <a:gd name="connsiteX2" fmla="*/ 481856 w 481856"/>
              <a:gd name="connsiteY2" fmla="*/ 1278260 h 1278260"/>
              <a:gd name="connsiteX3" fmla="*/ 0 w 481856"/>
              <a:gd name="connsiteY3" fmla="*/ 1278260 h 1278260"/>
              <a:gd name="connsiteX4" fmla="*/ 0 w 481856"/>
              <a:gd name="connsiteY4" fmla="*/ 0 h 1278260"/>
              <a:gd name="connsiteX0" fmla="*/ 0 w 481856"/>
              <a:gd name="connsiteY0" fmla="*/ 0 h 1549723"/>
              <a:gd name="connsiteX1" fmla="*/ 481856 w 481856"/>
              <a:gd name="connsiteY1" fmla="*/ 0 h 1549723"/>
              <a:gd name="connsiteX2" fmla="*/ 477093 w 481856"/>
              <a:gd name="connsiteY2" fmla="*/ 1549723 h 1549723"/>
              <a:gd name="connsiteX3" fmla="*/ 0 w 481856"/>
              <a:gd name="connsiteY3" fmla="*/ 1278260 h 1549723"/>
              <a:gd name="connsiteX4" fmla="*/ 0 w 481856"/>
              <a:gd name="connsiteY4" fmla="*/ 0 h 154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56" h="1549723">
                <a:moveTo>
                  <a:pt x="0" y="0"/>
                </a:moveTo>
                <a:lnTo>
                  <a:pt x="481856" y="0"/>
                </a:lnTo>
                <a:cubicBezTo>
                  <a:pt x="480268" y="516574"/>
                  <a:pt x="478681" y="1033149"/>
                  <a:pt x="477093" y="1549723"/>
                </a:cubicBezTo>
                <a:lnTo>
                  <a:pt x="0" y="1278260"/>
                </a:lnTo>
                <a:lnTo>
                  <a:pt x="0" y="0"/>
                </a:lnTo>
                <a:close/>
              </a:path>
            </a:pathLst>
          </a:custGeom>
          <a:solidFill>
            <a:srgbClr val="DD4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611187" y="2967968"/>
            <a:ext cx="34046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Responsables licence: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informatique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Élodie DESSERÉE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Alexandre MEYER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mathématiques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Jiang ZENG</a:t>
            </a:r>
          </a:p>
        </p:txBody>
      </p:sp>
      <p:grpSp>
        <p:nvGrpSpPr>
          <p:cNvPr id="10" name="Groupe 3"/>
          <p:cNvGrpSpPr>
            <a:grpSpLocks/>
          </p:cNvGrpSpPr>
          <p:nvPr/>
        </p:nvGrpSpPr>
        <p:grpSpPr bwMode="auto">
          <a:xfrm>
            <a:off x="8316913" y="4224338"/>
            <a:ext cx="215900" cy="215900"/>
            <a:chOff x="4031940" y="4869160"/>
            <a:chExt cx="216024" cy="21602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>
            <a:grpSpLocks/>
          </p:cNvGrpSpPr>
          <p:nvPr/>
        </p:nvGrpSpPr>
        <p:grpSpPr bwMode="auto">
          <a:xfrm>
            <a:off x="3460750" y="4114800"/>
            <a:ext cx="107950" cy="109538"/>
            <a:chOff x="3959944" y="5389200"/>
            <a:chExt cx="108000" cy="10800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013944" y="5388417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6798830" y="5300663"/>
            <a:ext cx="107950" cy="107950"/>
            <a:chOff x="3954747" y="5389200"/>
            <a:chExt cx="108000" cy="10800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008747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e 3"/>
          <p:cNvGrpSpPr>
            <a:grpSpLocks/>
          </p:cNvGrpSpPr>
          <p:nvPr/>
        </p:nvGrpSpPr>
        <p:grpSpPr bwMode="auto">
          <a:xfrm>
            <a:off x="9694275" y="2166767"/>
            <a:ext cx="215900" cy="215900"/>
            <a:chOff x="4031940" y="4869160"/>
            <a:chExt cx="216024" cy="216024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>
            <a:grpSpLocks/>
          </p:cNvGrpSpPr>
          <p:nvPr/>
        </p:nvGrpSpPr>
        <p:grpSpPr bwMode="auto">
          <a:xfrm>
            <a:off x="8176192" y="3243092"/>
            <a:ext cx="107950" cy="107950"/>
            <a:chOff x="3954747" y="5389200"/>
            <a:chExt cx="108000" cy="108000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4008747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ZoneTexte 40"/>
          <p:cNvSpPr txBox="1"/>
          <p:nvPr/>
        </p:nvSpPr>
        <p:spPr>
          <a:xfrm>
            <a:off x="3892731" y="6141077"/>
            <a:ext cx="4286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Semaine d’intégration de la licence</a:t>
            </a:r>
            <a:endParaRPr lang="fr-FR" sz="1600" dirty="0">
              <a:solidFill>
                <a:srgbClr val="CC33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49631" y="6439679"/>
            <a:ext cx="2743200" cy="365125"/>
          </a:xfrm>
        </p:spPr>
        <p:txBody>
          <a:bodyPr/>
          <a:lstStyle/>
          <a:p>
            <a:r>
              <a:rPr lang="fr-FR" sz="1600" dirty="0"/>
              <a:t>Septembre 2019</a:t>
            </a:r>
          </a:p>
        </p:txBody>
      </p:sp>
      <p:sp>
        <p:nvSpPr>
          <p:cNvPr id="28" name="ZoneTexte 6">
            <a:extLst>
              <a:ext uri="{FF2B5EF4-FFF2-40B4-BE49-F238E27FC236}">
                <a16:creationId xmlns:a16="http://schemas.microsoft.com/office/drawing/2014/main" id="{0C92F625-967B-FA4D-8DFF-036BFE27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216" y="4516894"/>
            <a:ext cx="34046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Directeur du portail Mathématiques et Informatique: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Laurent Pujo-Menjouet</a:t>
            </a:r>
          </a:p>
        </p:txBody>
      </p:sp>
    </p:spTree>
    <p:extLst>
      <p:ext uri="{BB962C8B-B14F-4D97-AF65-F5344CB8AC3E}">
        <p14:creationId xmlns:p14="http://schemas.microsoft.com/office/powerpoint/2010/main" val="22918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LES UNITES D’ENSEIGNEMENT : 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82730" y="1033484"/>
            <a:ext cx="10515600" cy="7942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Les cours magistraux (CM): présence et travail personnel </a:t>
            </a:r>
          </a:p>
          <a:p>
            <a:pPr marL="914400" lvl="2" indent="0" algn="just">
              <a:lnSpc>
                <a:spcPct val="150000"/>
              </a:lnSpc>
              <a:buNone/>
            </a:pPr>
            <a:endParaRPr lang="fr-FR" dirty="0"/>
          </a:p>
          <a:p>
            <a:pPr algn="just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6A438BD-872F-3E41-B283-D811009BBE4F}"/>
              </a:ext>
            </a:extLst>
          </p:cNvPr>
          <p:cNvSpPr txBox="1">
            <a:spLocks/>
          </p:cNvSpPr>
          <p:nvPr/>
        </p:nvSpPr>
        <p:spPr>
          <a:xfrm>
            <a:off x="7156442" y="1809934"/>
            <a:ext cx="4741888" cy="4425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ATTENTION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/>
              <a:t>Même si la plupart des enseignants mettent leurs supports de cours à disposition, </a:t>
            </a:r>
            <a:r>
              <a:rPr lang="fr-FR" b="1" dirty="0"/>
              <a:t>ceux si sont loin d’être suffisants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La richesse du cours de se trouve dans les explications de l’enseignant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Pour optimiser votre apprentissage il est fortement conseillé d’être présent</a:t>
            </a:r>
          </a:p>
          <a:p>
            <a:pPr marL="914400" lvl="2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dirty="0"/>
          </a:p>
          <a:p>
            <a:pPr algn="just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2C0911-2EFD-EC46-957E-73FAC6DD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5" y="1779786"/>
            <a:ext cx="6636547" cy="46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LES UNITES D’ENSEIGNEMENT : 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82730" y="1033484"/>
            <a:ext cx="10515600" cy="7942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Les travaux dirigés (TD): présence et travail personnel </a:t>
            </a:r>
          </a:p>
          <a:p>
            <a:pPr marL="914400" lvl="2" indent="0" algn="just">
              <a:lnSpc>
                <a:spcPct val="150000"/>
              </a:lnSpc>
              <a:buNone/>
            </a:pPr>
            <a:endParaRPr lang="fr-FR" dirty="0"/>
          </a:p>
          <a:p>
            <a:pPr algn="just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6A438BD-872F-3E41-B283-D811009BBE4F}"/>
              </a:ext>
            </a:extLst>
          </p:cNvPr>
          <p:cNvSpPr txBox="1">
            <a:spLocks/>
          </p:cNvSpPr>
          <p:nvPr/>
        </p:nvSpPr>
        <p:spPr>
          <a:xfrm>
            <a:off x="7156442" y="1809934"/>
            <a:ext cx="4741888" cy="4425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ATTENTION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/>
              <a:t>Il est conseillé de travailler par petits groupe</a:t>
            </a:r>
            <a:endParaRPr lang="fr-FR" b="1" dirty="0"/>
          </a:p>
          <a:p>
            <a:pPr algn="just">
              <a:lnSpc>
                <a:spcPct val="150000"/>
              </a:lnSpc>
            </a:pPr>
            <a:r>
              <a:rPr lang="fr-FR" dirty="0"/>
              <a:t>Bien préparer le cours avant les TD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Bien préparer les TD à l’avance</a:t>
            </a:r>
          </a:p>
          <a:p>
            <a:pPr algn="just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01017C-3D95-3648-AD72-DB55E2F6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70" y="1809934"/>
            <a:ext cx="6811760" cy="47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LES UNITES D’ENSEIGNEMENT : 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82730" y="1033484"/>
            <a:ext cx="10515600" cy="7942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Les travaux dirigés (TD): présence et travail personnel </a:t>
            </a:r>
          </a:p>
          <a:p>
            <a:pPr marL="914400" lvl="2" indent="0" algn="just">
              <a:lnSpc>
                <a:spcPct val="150000"/>
              </a:lnSpc>
              <a:buNone/>
            </a:pPr>
            <a:endParaRPr lang="fr-FR" dirty="0"/>
          </a:p>
          <a:p>
            <a:pPr algn="just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26A438BD-872F-3E41-B283-D811009BBE4F}"/>
              </a:ext>
            </a:extLst>
          </p:cNvPr>
          <p:cNvSpPr txBox="1">
            <a:spLocks/>
          </p:cNvSpPr>
          <p:nvPr/>
        </p:nvSpPr>
        <p:spPr>
          <a:xfrm>
            <a:off x="7156442" y="1809934"/>
            <a:ext cx="4741888" cy="442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ATTENTION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dirty="0"/>
              <a:t>Les TP seront principalement liés à la programmation </a:t>
            </a:r>
          </a:p>
          <a:p>
            <a:pPr algn="just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C712D7-229A-9446-B1AD-FA6E4232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4" y="1888858"/>
            <a:ext cx="6914451" cy="48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LES CREDITS ou ECTS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Ø"/>
              <a:defRPr/>
            </a:pPr>
            <a:r>
              <a:rPr kumimoji="1" lang="fr-FR" dirty="0">
                <a:solidFill>
                  <a:srgbClr val="1C1C1C"/>
                </a:solidFill>
              </a:rPr>
              <a:t> Affectés à une UE ou à un élément constitutif d’</a:t>
            </a:r>
            <a:r>
              <a:rPr kumimoji="1" lang="fr-FR" altLang="ja-JP" dirty="0">
                <a:solidFill>
                  <a:srgbClr val="1C1C1C"/>
                </a:solidFill>
              </a:rPr>
              <a:t>une UE (ECUE)</a:t>
            </a:r>
            <a:endParaRPr kumimoji="1" lang="fr-FR" sz="2000" dirty="0"/>
          </a:p>
          <a:p>
            <a:pPr marL="971025" lvl="1" indent="-285645">
              <a:spcBef>
                <a:spcPct val="50000"/>
              </a:spcBef>
              <a:buClr>
                <a:srgbClr val="FF0000"/>
              </a:buClr>
              <a:buFont typeface="Wingdings" charset="0"/>
              <a:buChar char="à"/>
              <a:defRPr/>
            </a:pPr>
            <a:r>
              <a:rPr kumimoji="1" lang="fr-FR" sz="2200" dirty="0">
                <a:sym typeface="Wingdings"/>
              </a:rPr>
              <a:t>Par exemple LIFAP1  1 </a:t>
            </a:r>
            <a:r>
              <a:rPr kumimoji="1" lang="fr-FR" sz="2200" dirty="0"/>
              <a:t>UE = 6 crédits</a:t>
            </a:r>
          </a:p>
          <a:p>
            <a:pPr marL="971025" lvl="1" indent="-285645">
              <a:spcBef>
                <a:spcPct val="50000"/>
              </a:spcBef>
              <a:buClr>
                <a:srgbClr val="FF0000"/>
              </a:buClr>
              <a:buFont typeface="Wingdings" charset="0"/>
              <a:buChar char="à"/>
              <a:defRPr/>
            </a:pPr>
            <a:r>
              <a:rPr kumimoji="1" lang="fr-FR" sz="2200" dirty="0"/>
              <a:t>TR1 = 6 crédits avec </a:t>
            </a:r>
            <a:r>
              <a:rPr lang="fr-FR" sz="2200" dirty="0"/>
              <a:t>2 éléments constitutifs </a:t>
            </a:r>
          </a:p>
          <a:p>
            <a:pPr lvl="7" defTabSz="457032">
              <a:spcBef>
                <a:spcPct val="50000"/>
              </a:spcBef>
              <a:buClr>
                <a:srgbClr val="FF0000"/>
              </a:buClr>
              <a:buFont typeface="Wingdings" charset="0"/>
              <a:buChar char="Ø"/>
              <a:defRPr/>
            </a:pPr>
            <a:r>
              <a:rPr kumimoji="1" lang="fr-FR" dirty="0"/>
              <a:t>Culture numérique: 4 crédits</a:t>
            </a:r>
          </a:p>
          <a:p>
            <a:pPr lvl="7" defTabSz="457032">
              <a:spcBef>
                <a:spcPct val="50000"/>
              </a:spcBef>
              <a:buClr>
                <a:srgbClr val="FF0000"/>
              </a:buClr>
              <a:buFont typeface="Wingdings" charset="0"/>
              <a:buChar char="Ø"/>
              <a:defRPr/>
            </a:pPr>
            <a:r>
              <a:rPr kumimoji="1" lang="fr-FR" dirty="0"/>
              <a:t>EPS: 2 crédits</a:t>
            </a:r>
          </a:p>
          <a:p>
            <a:pPr defTabSz="457032">
              <a:spcBef>
                <a:spcPct val="50000"/>
              </a:spcBef>
              <a:buClr>
                <a:srgbClr val="FF0000"/>
              </a:buClr>
              <a:buFont typeface="Wingdings" charset="0"/>
              <a:buChar char="Ø"/>
              <a:defRPr/>
            </a:pPr>
            <a:r>
              <a:rPr kumimoji="1" lang="fr-FR" dirty="0"/>
              <a:t>Définitivement acquis quand l’UE est validée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Ø"/>
              <a:defRPr/>
            </a:pPr>
            <a:r>
              <a:rPr kumimoji="1" lang="fr-FR" dirty="0"/>
              <a:t> Capitalisables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Ø"/>
              <a:defRPr/>
            </a:pPr>
            <a:r>
              <a:rPr kumimoji="1" lang="fr-FR" b="1" dirty="0"/>
              <a:t>30 crédits maximum par semestre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54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LES CREDITS ou ECTS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13F2403-5A31-034D-9599-F247FBD5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24" y="1243745"/>
            <a:ext cx="8016615" cy="48398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F9FDB0-052E-2A40-85C3-D39966B6966B}"/>
              </a:ext>
            </a:extLst>
          </p:cNvPr>
          <p:cNvSpPr txBox="1"/>
          <p:nvPr/>
        </p:nvSpPr>
        <p:spPr>
          <a:xfrm>
            <a:off x="8709286" y="3663679"/>
            <a:ext cx="3267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Sauf en L1 où deux UE sont à 12 crédits et quelques options à 3 crédits</a:t>
            </a:r>
          </a:p>
        </p:txBody>
      </p:sp>
    </p:spTree>
    <p:extLst>
      <p:ext uri="{BB962C8B-B14F-4D97-AF65-F5344CB8AC3E}">
        <p14:creationId xmlns:p14="http://schemas.microsoft.com/office/powerpoint/2010/main" val="148755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Triangle rectangle 21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3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8056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REGLES DE PROGRESSION / COMPENSATION</a:t>
            </a:r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304801" y="1576251"/>
            <a:ext cx="11512730" cy="46007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fr-FR" b="1" dirty="0"/>
              <a:t>Nouveau cette année:</a:t>
            </a:r>
          </a:p>
          <a:p>
            <a:r>
              <a:rPr kumimoji="1" lang="fr-FR" dirty="0"/>
              <a:t>Règles</a:t>
            </a:r>
            <a:r>
              <a:rPr kumimoji="1" lang="fr-FR" i="1" dirty="0"/>
              <a:t> </a:t>
            </a:r>
            <a:r>
              <a:rPr kumimoji="1" lang="fr-FR" dirty="0"/>
              <a:t>d’obtention des crédits d’une </a:t>
            </a:r>
            <a:r>
              <a:rPr kumimoji="1" lang="fr-FR" b="1" dirty="0"/>
              <a:t>UE</a:t>
            </a:r>
          </a:p>
          <a:p>
            <a:pPr marL="457200" lvl="2" indent="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kumimoji="1" lang="fr-FR" dirty="0">
                <a:solidFill>
                  <a:srgbClr val="FF0000"/>
                </a:solidFill>
                <a:sym typeface="Wingdings" pitchFamily="2" charset="2"/>
              </a:rPr>
              <a:t>  </a:t>
            </a:r>
            <a:r>
              <a:rPr kumimoji="1" lang="fr-FR" dirty="0">
                <a:solidFill>
                  <a:srgbClr val="1C1C1C"/>
                </a:solidFill>
              </a:rPr>
              <a:t>Note de l’UE  </a:t>
            </a:r>
            <a:r>
              <a:rPr kumimoji="1" lang="fr-FR" dirty="0">
                <a:solidFill>
                  <a:srgbClr val="FF3300"/>
                </a:solidFill>
                <a:latin typeface="Helvetica-Narrow" pitchFamily="34" charset="0"/>
              </a:rPr>
              <a:t>≥</a:t>
            </a:r>
            <a:r>
              <a:rPr kumimoji="1" lang="fr-FR" dirty="0">
                <a:solidFill>
                  <a:srgbClr val="FF3300"/>
                </a:solidFill>
              </a:rPr>
              <a:t> 10</a:t>
            </a:r>
            <a:r>
              <a:rPr kumimoji="1" lang="fr-FR" dirty="0">
                <a:solidFill>
                  <a:srgbClr val="1C1C1C"/>
                </a:solidFill>
              </a:rPr>
              <a:t>     </a:t>
            </a:r>
            <a:r>
              <a:rPr kumimoji="1" lang="fr-FR" dirty="0">
                <a:solidFill>
                  <a:srgbClr val="1C1C1C"/>
                </a:solidFill>
                <a:sym typeface="Wingdings" panose="05000000000000000000" pitchFamily="2" charset="2"/>
              </a:rPr>
              <a:t></a:t>
            </a:r>
            <a:r>
              <a:rPr kumimoji="1" lang="fr-FR" dirty="0">
                <a:solidFill>
                  <a:srgbClr val="1C1C1C"/>
                </a:solidFill>
              </a:rPr>
              <a:t>      U.E. définitivement acquise </a:t>
            </a:r>
            <a:r>
              <a:rPr kumimoji="1" lang="fr-FR" dirty="0">
                <a:solidFill>
                  <a:srgbClr val="FF3300"/>
                </a:solidFill>
              </a:rPr>
              <a:t>(ADM)</a:t>
            </a:r>
          </a:p>
          <a:p>
            <a:pPr marL="800100" lvl="2" indent="-342900">
              <a:spcBef>
                <a:spcPct val="50000"/>
              </a:spcBef>
              <a:buClr>
                <a:srgbClr val="000099"/>
              </a:buClr>
              <a:buFont typeface="Wingdings" panose="05000000000000000000" pitchFamily="2" charset="2"/>
              <a:buChar char="w"/>
            </a:pPr>
            <a:r>
              <a:rPr kumimoji="1" lang="fr-FR" dirty="0">
                <a:solidFill>
                  <a:srgbClr val="1C1C1C"/>
                </a:solidFill>
              </a:rPr>
              <a:t>Note de l’UE </a:t>
            </a:r>
            <a:r>
              <a:rPr kumimoji="1" lang="fr-FR" dirty="0">
                <a:solidFill>
                  <a:srgbClr val="FF3300"/>
                </a:solidFill>
              </a:rPr>
              <a:t>&lt;10</a:t>
            </a:r>
            <a:r>
              <a:rPr kumimoji="1" lang="fr-FR" dirty="0">
                <a:solidFill>
                  <a:srgbClr val="1C1C1C"/>
                </a:solidFill>
              </a:rPr>
              <a:t>      </a:t>
            </a:r>
            <a:r>
              <a:rPr kumimoji="1" lang="fr-FR" dirty="0">
                <a:solidFill>
                  <a:srgbClr val="1C1C1C"/>
                </a:solidFill>
                <a:sym typeface="Wingdings" panose="05000000000000000000" pitchFamily="2" charset="2"/>
              </a:rPr>
              <a:t></a:t>
            </a:r>
            <a:r>
              <a:rPr kumimoji="1" lang="fr-FR" dirty="0">
                <a:solidFill>
                  <a:srgbClr val="1C1C1C"/>
                </a:solidFill>
              </a:rPr>
              <a:t>     U.E. Ajournée </a:t>
            </a:r>
            <a:r>
              <a:rPr kumimoji="1" lang="fr-FR" dirty="0">
                <a:solidFill>
                  <a:srgbClr val="FF3300"/>
                </a:solidFill>
              </a:rPr>
              <a:t>( AJ)</a:t>
            </a:r>
          </a:p>
          <a:p>
            <a:pPr marL="457200" lvl="2" indent="0">
              <a:spcBef>
                <a:spcPct val="50000"/>
              </a:spcBef>
              <a:buClr>
                <a:srgbClr val="000099"/>
              </a:buClr>
              <a:buNone/>
            </a:pPr>
            <a:endParaRPr kumimoji="1" lang="fr-FR" b="1" dirty="0">
              <a:solidFill>
                <a:srgbClr val="FF3300"/>
              </a:solidFill>
            </a:endParaRPr>
          </a:p>
          <a:p>
            <a:r>
              <a:rPr kumimoji="1" lang="fr-FR" dirty="0"/>
              <a:t>Règles</a:t>
            </a:r>
            <a:r>
              <a:rPr kumimoji="1" lang="fr-FR" i="1" dirty="0"/>
              <a:t> </a:t>
            </a:r>
            <a:r>
              <a:rPr kumimoji="1" lang="fr-FR" dirty="0"/>
              <a:t>d’obtention d’une </a:t>
            </a:r>
            <a:r>
              <a:rPr kumimoji="1" lang="fr-FR" b="1" dirty="0"/>
              <a:t>année</a:t>
            </a:r>
            <a:r>
              <a:rPr kumimoji="1" lang="fr-FR" dirty="0"/>
              <a:t> : une année se décompose en deux blocs: un bloc scientifique (48 crédits ECTS) et un bloc transversal (TR1 et TR2) (12 crédits ECTS)</a:t>
            </a:r>
          </a:p>
          <a:p>
            <a:pPr marL="457200" lvl="2" indent="0">
              <a:spcBef>
                <a:spcPct val="50000"/>
              </a:spcBef>
              <a:buClr>
                <a:srgbClr val="000099"/>
              </a:buClr>
              <a:buNone/>
            </a:pPr>
            <a:r>
              <a:rPr kumimoji="1" lang="fr-FR" dirty="0">
                <a:solidFill>
                  <a:srgbClr val="FF0000"/>
                </a:solidFill>
                <a:sym typeface="Wingdings" pitchFamily="2" charset="2"/>
              </a:rPr>
              <a:t></a:t>
            </a:r>
            <a:r>
              <a:rPr kumimoji="1" lang="fr-FR" dirty="0">
                <a:sym typeface="Wingdings" pitchFamily="2" charset="2"/>
              </a:rPr>
              <a:t> </a:t>
            </a:r>
            <a:r>
              <a:rPr kumimoji="1" lang="fr-FR" dirty="0">
                <a:solidFill>
                  <a:srgbClr val="1C1C1C"/>
                </a:solidFill>
                <a:sym typeface="Wingdings" pitchFamily="2" charset="2"/>
              </a:rPr>
              <a:t>Toutes les</a:t>
            </a:r>
            <a:r>
              <a:rPr kumimoji="1" lang="fr-FR" dirty="0">
                <a:solidFill>
                  <a:srgbClr val="FF0000"/>
                </a:solidFill>
              </a:rPr>
              <a:t> UE</a:t>
            </a:r>
            <a:r>
              <a:rPr kumimoji="1" lang="fr-FR" dirty="0">
                <a:solidFill>
                  <a:srgbClr val="1C1C1C"/>
                </a:solidFill>
              </a:rPr>
              <a:t> sont </a:t>
            </a:r>
            <a:r>
              <a:rPr kumimoji="1" lang="fr-FR" dirty="0">
                <a:solidFill>
                  <a:srgbClr val="FF0000"/>
                </a:solidFill>
              </a:rPr>
              <a:t>compensables </a:t>
            </a:r>
            <a:r>
              <a:rPr kumimoji="1" lang="fr-FR" dirty="0">
                <a:solidFill>
                  <a:srgbClr val="1C1C1C"/>
                </a:solidFill>
              </a:rPr>
              <a:t>à l’intérieur de chaque bloc </a:t>
            </a:r>
          </a:p>
          <a:p>
            <a:pPr marL="457200" lvl="2" indent="0">
              <a:spcBef>
                <a:spcPct val="50000"/>
              </a:spcBef>
              <a:buClr>
                <a:srgbClr val="FF0000"/>
              </a:buClr>
              <a:buNone/>
            </a:pPr>
            <a:r>
              <a:rPr kumimoji="1" lang="fr-FR" dirty="0">
                <a:solidFill>
                  <a:srgbClr val="FF0000"/>
                </a:solidFill>
                <a:sym typeface="Wingdings" pitchFamily="2" charset="2"/>
              </a:rPr>
              <a:t> </a:t>
            </a:r>
            <a:r>
              <a:rPr kumimoji="1" lang="fr-FR" dirty="0">
                <a:solidFill>
                  <a:srgbClr val="1C1C1C"/>
                </a:solidFill>
              </a:rPr>
              <a:t>Si la moyenne des notes du bloc scientifique est </a:t>
            </a:r>
            <a:r>
              <a:rPr kumimoji="1" lang="fr-FR" dirty="0">
                <a:solidFill>
                  <a:srgbClr val="FF3300"/>
                </a:solidFill>
              </a:rPr>
              <a:t>≥</a:t>
            </a:r>
            <a:r>
              <a:rPr kumimoji="1" lang="fr-FR" dirty="0"/>
              <a:t> </a:t>
            </a:r>
            <a:r>
              <a:rPr kumimoji="1" lang="fr-FR" dirty="0">
                <a:solidFill>
                  <a:srgbClr val="1C1C1C"/>
                </a:solidFill>
              </a:rPr>
              <a:t>9 il peut être compensé par le bloc transversal avec les coefficients respectifs 80% et 20%</a:t>
            </a:r>
            <a:endParaRPr kumimoji="1" lang="fr-FR" dirty="0">
              <a:solidFill>
                <a:srgbClr val="FF3300"/>
              </a:solidFill>
            </a:endParaRPr>
          </a:p>
          <a:p>
            <a:r>
              <a:rPr kumimoji="1" lang="fr-FR" dirty="0"/>
              <a:t>Il n’y a pas de compensation par semestre tout se fait à l’année</a:t>
            </a:r>
          </a:p>
          <a:p>
            <a:r>
              <a:rPr kumimoji="1" lang="fr-FR" dirty="0"/>
              <a:t>En L2 et L3 la règle diffère légèrement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25" name="Image 24" descr="https://etu.univ-lyon1.fr/medias/photo/semaine-dintetypo_1531313934127-png?ID_FICHE=2951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" y="20288"/>
            <a:ext cx="1158240" cy="115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420533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50000"/>
              </a:spcBef>
              <a:buClr>
                <a:schemeClr val="tx1"/>
              </a:buClr>
              <a:buNone/>
            </a:pPr>
            <a:r>
              <a:rPr kumimoji="1" lang="fr-FR" sz="2000" dirty="0">
                <a:solidFill>
                  <a:srgbClr val="FF0000"/>
                </a:solidFill>
                <a:sym typeface="Wingdings" pitchFamily="2" charset="2"/>
              </a:rPr>
              <a:t>  </a:t>
            </a:r>
            <a:r>
              <a:rPr kumimoji="1" lang="fr-FR" sz="2000" dirty="0">
                <a:solidFill>
                  <a:srgbClr val="1C1C1C"/>
                </a:solidFill>
              </a:rPr>
              <a:t>Jury pour chaque UE</a:t>
            </a:r>
          </a:p>
          <a:p>
            <a:pPr marL="0" lvl="1" indent="0">
              <a:spcBef>
                <a:spcPct val="50000"/>
              </a:spcBef>
              <a:buClr>
                <a:schemeClr val="tx1"/>
              </a:buClr>
              <a:buNone/>
            </a:pPr>
            <a:r>
              <a:rPr kumimoji="1" lang="fr-FR" sz="2000" dirty="0">
                <a:solidFill>
                  <a:srgbClr val="1C1C1C"/>
                </a:solidFill>
              </a:rPr>
              <a:t> </a:t>
            </a:r>
          </a:p>
          <a:p>
            <a:pPr marL="0" lvl="1" indent="0">
              <a:spcBef>
                <a:spcPct val="50000"/>
              </a:spcBef>
              <a:buClr>
                <a:schemeClr val="tx1"/>
              </a:buClr>
              <a:buNone/>
            </a:pPr>
            <a:r>
              <a:rPr kumimoji="1" lang="fr-FR" sz="2000" dirty="0">
                <a:solidFill>
                  <a:srgbClr val="FF0000"/>
                </a:solidFill>
                <a:sym typeface="Wingdings" pitchFamily="2" charset="2"/>
              </a:rPr>
              <a:t></a:t>
            </a:r>
            <a:r>
              <a:rPr kumimoji="1" lang="fr-FR" sz="2000" dirty="0">
                <a:sym typeface="Wingdings" pitchFamily="2" charset="2"/>
              </a:rPr>
              <a:t>  </a:t>
            </a:r>
            <a:r>
              <a:rPr kumimoji="1" lang="fr-FR" sz="2000" dirty="0">
                <a:solidFill>
                  <a:srgbClr val="1C1C1C"/>
                </a:solidFill>
              </a:rPr>
              <a:t>Jury pour chaque année</a:t>
            </a:r>
          </a:p>
          <a:p>
            <a:pPr marL="0" lvl="1" indent="0">
              <a:spcBef>
                <a:spcPct val="50000"/>
              </a:spcBef>
              <a:buClr>
                <a:schemeClr val="tx1"/>
              </a:buClr>
              <a:buNone/>
            </a:pPr>
            <a:endParaRPr kumimoji="1" lang="fr-FR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0" lvl="1" indent="0">
              <a:spcBef>
                <a:spcPct val="50000"/>
              </a:spcBef>
              <a:buClr>
                <a:schemeClr val="tx1"/>
              </a:buClr>
              <a:buNone/>
            </a:pPr>
            <a:r>
              <a:rPr kumimoji="1" lang="fr-FR" sz="2000" dirty="0">
                <a:solidFill>
                  <a:srgbClr val="FF0000"/>
                </a:solidFill>
                <a:sym typeface="Wingdings" pitchFamily="2" charset="2"/>
              </a:rPr>
              <a:t></a:t>
            </a:r>
            <a:r>
              <a:rPr kumimoji="1" lang="fr-FR" sz="2000" dirty="0">
                <a:sym typeface="Wingdings" pitchFamily="2" charset="2"/>
              </a:rPr>
              <a:t>  </a:t>
            </a:r>
            <a:r>
              <a:rPr kumimoji="1" lang="fr-FR" sz="2000" dirty="0">
                <a:solidFill>
                  <a:srgbClr val="1C1C1C"/>
                </a:solidFill>
              </a:rPr>
              <a:t>Jury pour le diplôme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8056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VALIDATION PAR UN JURY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2108" y="5997006"/>
            <a:ext cx="3892134" cy="461653"/>
          </a:xfrm>
          <a:prstGeom prst="rect">
            <a:avLst/>
          </a:prstGeom>
          <a:solidFill>
            <a:srgbClr val="F9908B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r>
              <a:rPr kumimoji="1" lang="fr-FR" sz="2400" dirty="0"/>
              <a:t>Les jurys sont « souverains » !</a:t>
            </a:r>
          </a:p>
        </p:txBody>
      </p:sp>
      <p:sp>
        <p:nvSpPr>
          <p:cNvPr id="10" name="Rectangle : coins arrondis 52">
            <a:extLst>
              <a:ext uri="{FF2B5EF4-FFF2-40B4-BE49-F238E27FC236}">
                <a16:creationId xmlns:a16="http://schemas.microsoft.com/office/drawing/2014/main" id="{44B3D0B7-B668-0240-9F26-3D02D1DB0E74}"/>
              </a:ext>
            </a:extLst>
          </p:cNvPr>
          <p:cNvSpPr/>
          <p:nvPr/>
        </p:nvSpPr>
        <p:spPr>
          <a:xfrm>
            <a:off x="6845015" y="2355668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53">
            <a:extLst>
              <a:ext uri="{FF2B5EF4-FFF2-40B4-BE49-F238E27FC236}">
                <a16:creationId xmlns:a16="http://schemas.microsoft.com/office/drawing/2014/main" id="{C0960730-7FC2-8A41-A498-9B5B8096F8BF}"/>
              </a:ext>
            </a:extLst>
          </p:cNvPr>
          <p:cNvSpPr/>
          <p:nvPr/>
        </p:nvSpPr>
        <p:spPr>
          <a:xfrm>
            <a:off x="6849815" y="2978482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54">
            <a:extLst>
              <a:ext uri="{FF2B5EF4-FFF2-40B4-BE49-F238E27FC236}">
                <a16:creationId xmlns:a16="http://schemas.microsoft.com/office/drawing/2014/main" id="{8F05A21F-0969-D64B-8A02-4B52CE53FFD1}"/>
              </a:ext>
            </a:extLst>
          </p:cNvPr>
          <p:cNvSpPr/>
          <p:nvPr/>
        </p:nvSpPr>
        <p:spPr>
          <a:xfrm>
            <a:off x="7587865" y="2961968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55">
            <a:extLst>
              <a:ext uri="{FF2B5EF4-FFF2-40B4-BE49-F238E27FC236}">
                <a16:creationId xmlns:a16="http://schemas.microsoft.com/office/drawing/2014/main" id="{BF26499B-ABB8-5542-A2D3-8F3435EACF46}"/>
              </a:ext>
            </a:extLst>
          </p:cNvPr>
          <p:cNvSpPr/>
          <p:nvPr/>
        </p:nvSpPr>
        <p:spPr>
          <a:xfrm>
            <a:off x="7573715" y="2353765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56">
            <a:extLst>
              <a:ext uri="{FF2B5EF4-FFF2-40B4-BE49-F238E27FC236}">
                <a16:creationId xmlns:a16="http://schemas.microsoft.com/office/drawing/2014/main" id="{AC649BCE-B6D3-C04B-828E-DE5BB8D4BDB9}"/>
              </a:ext>
            </a:extLst>
          </p:cNvPr>
          <p:cNvSpPr/>
          <p:nvPr/>
        </p:nvSpPr>
        <p:spPr>
          <a:xfrm>
            <a:off x="8686236" y="2610901"/>
            <a:ext cx="533400" cy="500743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70B1C4-32D5-3347-B347-2F388D83A598}"/>
              </a:ext>
            </a:extLst>
          </p:cNvPr>
          <p:cNvSpPr txBox="1"/>
          <p:nvPr/>
        </p:nvSpPr>
        <p:spPr>
          <a:xfrm>
            <a:off x="6802976" y="245367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194F48-671E-844F-824D-D8F778BBDFD7}"/>
              </a:ext>
            </a:extLst>
          </p:cNvPr>
          <p:cNvSpPr txBox="1"/>
          <p:nvPr/>
        </p:nvSpPr>
        <p:spPr>
          <a:xfrm>
            <a:off x="7545826" y="243906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EEECCD-0366-6347-9687-13760A052695}"/>
              </a:ext>
            </a:extLst>
          </p:cNvPr>
          <p:cNvSpPr txBox="1"/>
          <p:nvPr/>
        </p:nvSpPr>
        <p:spPr>
          <a:xfrm>
            <a:off x="6819020" y="302767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D3A085-8FC2-AD41-A118-A5020944247D}"/>
              </a:ext>
            </a:extLst>
          </p:cNvPr>
          <p:cNvSpPr txBox="1"/>
          <p:nvPr/>
        </p:nvSpPr>
        <p:spPr>
          <a:xfrm>
            <a:off x="7540614" y="304418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E10EADD-717F-D941-AEE9-5AB44F3B7A3F}"/>
              </a:ext>
            </a:extLst>
          </p:cNvPr>
          <p:cNvSpPr txBox="1"/>
          <p:nvPr/>
        </p:nvSpPr>
        <p:spPr>
          <a:xfrm>
            <a:off x="8706558" y="267660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TR1</a:t>
            </a:r>
          </a:p>
        </p:txBody>
      </p:sp>
      <p:sp>
        <p:nvSpPr>
          <p:cNvPr id="20" name="Rectangle : coins arrondis 64">
            <a:extLst>
              <a:ext uri="{FF2B5EF4-FFF2-40B4-BE49-F238E27FC236}">
                <a16:creationId xmlns:a16="http://schemas.microsoft.com/office/drawing/2014/main" id="{AAD39CAE-BE73-2E49-B0FC-4170FF3091CC}"/>
              </a:ext>
            </a:extLst>
          </p:cNvPr>
          <p:cNvSpPr/>
          <p:nvPr/>
        </p:nvSpPr>
        <p:spPr>
          <a:xfrm>
            <a:off x="6845015" y="4266070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65">
            <a:extLst>
              <a:ext uri="{FF2B5EF4-FFF2-40B4-BE49-F238E27FC236}">
                <a16:creationId xmlns:a16="http://schemas.microsoft.com/office/drawing/2014/main" id="{8D64A36B-105D-4449-B6D6-9DC579B08C7A}"/>
              </a:ext>
            </a:extLst>
          </p:cNvPr>
          <p:cNvSpPr/>
          <p:nvPr/>
        </p:nvSpPr>
        <p:spPr>
          <a:xfrm>
            <a:off x="6849815" y="4888884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66">
            <a:extLst>
              <a:ext uri="{FF2B5EF4-FFF2-40B4-BE49-F238E27FC236}">
                <a16:creationId xmlns:a16="http://schemas.microsoft.com/office/drawing/2014/main" id="{97C050EA-6EC1-5849-B73E-778FB37BD0E1}"/>
              </a:ext>
            </a:extLst>
          </p:cNvPr>
          <p:cNvSpPr/>
          <p:nvPr/>
        </p:nvSpPr>
        <p:spPr>
          <a:xfrm>
            <a:off x="7587865" y="4872370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67">
            <a:extLst>
              <a:ext uri="{FF2B5EF4-FFF2-40B4-BE49-F238E27FC236}">
                <a16:creationId xmlns:a16="http://schemas.microsoft.com/office/drawing/2014/main" id="{43AEC06A-540F-4B4D-AB2C-AD6756A53469}"/>
              </a:ext>
            </a:extLst>
          </p:cNvPr>
          <p:cNvSpPr/>
          <p:nvPr/>
        </p:nvSpPr>
        <p:spPr>
          <a:xfrm>
            <a:off x="7573715" y="4264167"/>
            <a:ext cx="533400" cy="50074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68">
            <a:extLst>
              <a:ext uri="{FF2B5EF4-FFF2-40B4-BE49-F238E27FC236}">
                <a16:creationId xmlns:a16="http://schemas.microsoft.com/office/drawing/2014/main" id="{89470781-9F37-1043-A3B0-481D6B77B872}"/>
              </a:ext>
            </a:extLst>
          </p:cNvPr>
          <p:cNvSpPr/>
          <p:nvPr/>
        </p:nvSpPr>
        <p:spPr>
          <a:xfrm>
            <a:off x="8686236" y="4521303"/>
            <a:ext cx="533400" cy="500743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F8D610-ACB0-5547-866C-48DEBD917D36}"/>
              </a:ext>
            </a:extLst>
          </p:cNvPr>
          <p:cNvSpPr txBox="1"/>
          <p:nvPr/>
        </p:nvSpPr>
        <p:spPr>
          <a:xfrm>
            <a:off x="6802976" y="436407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B07FF3C-3568-0C4C-B1E8-858376A25A3A}"/>
              </a:ext>
            </a:extLst>
          </p:cNvPr>
          <p:cNvSpPr txBox="1"/>
          <p:nvPr/>
        </p:nvSpPr>
        <p:spPr>
          <a:xfrm>
            <a:off x="7545826" y="4349466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5684A89-6564-D444-A5F0-C68880C60241}"/>
              </a:ext>
            </a:extLst>
          </p:cNvPr>
          <p:cNvSpPr txBox="1"/>
          <p:nvPr/>
        </p:nvSpPr>
        <p:spPr>
          <a:xfrm>
            <a:off x="6819020" y="493807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8DEE96D-BFA0-1047-9E7A-B1CB587421C2}"/>
              </a:ext>
            </a:extLst>
          </p:cNvPr>
          <p:cNvSpPr txBox="1"/>
          <p:nvPr/>
        </p:nvSpPr>
        <p:spPr>
          <a:xfrm>
            <a:off x="7540614" y="495458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UE 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F8644DA-4EC1-AF42-A18A-BB6A147B8DED}"/>
              </a:ext>
            </a:extLst>
          </p:cNvPr>
          <p:cNvSpPr txBox="1"/>
          <p:nvPr/>
        </p:nvSpPr>
        <p:spPr>
          <a:xfrm>
            <a:off x="8706558" y="458700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TR2</a:t>
            </a:r>
          </a:p>
        </p:txBody>
      </p:sp>
      <p:sp>
        <p:nvSpPr>
          <p:cNvPr id="30" name="Rectangle : coins arrondis 74">
            <a:extLst>
              <a:ext uri="{FF2B5EF4-FFF2-40B4-BE49-F238E27FC236}">
                <a16:creationId xmlns:a16="http://schemas.microsoft.com/office/drawing/2014/main" id="{991AA87E-CDC3-454B-ACB7-EC7AB1B63E5C}"/>
              </a:ext>
            </a:extLst>
          </p:cNvPr>
          <p:cNvSpPr/>
          <p:nvPr/>
        </p:nvSpPr>
        <p:spPr>
          <a:xfrm>
            <a:off x="6351736" y="1657770"/>
            <a:ext cx="3166533" cy="4822521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B4A8F18-2218-BA42-9E74-9B8DF930C6A7}"/>
              </a:ext>
            </a:extLst>
          </p:cNvPr>
          <p:cNvCxnSpPr>
            <a:cxnSpLocks/>
          </p:cNvCxnSpPr>
          <p:nvPr/>
        </p:nvCxnSpPr>
        <p:spPr>
          <a:xfrm>
            <a:off x="8952936" y="5598642"/>
            <a:ext cx="0" cy="42952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1020ED16-7982-4449-AABB-F432BC2ADA86}"/>
              </a:ext>
            </a:extLst>
          </p:cNvPr>
          <p:cNvSpPr txBox="1"/>
          <p:nvPr/>
        </p:nvSpPr>
        <p:spPr>
          <a:xfrm>
            <a:off x="7462547" y="168556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L1 – ANNÉE</a:t>
            </a:r>
          </a:p>
        </p:txBody>
      </p:sp>
      <p:sp>
        <p:nvSpPr>
          <p:cNvPr id="33" name="Rectangle : coins arrondis 85">
            <a:extLst>
              <a:ext uri="{FF2B5EF4-FFF2-40B4-BE49-F238E27FC236}">
                <a16:creationId xmlns:a16="http://schemas.microsoft.com/office/drawing/2014/main" id="{B2103FAC-F992-4D40-B3B6-0575929DCB2D}"/>
              </a:ext>
            </a:extLst>
          </p:cNvPr>
          <p:cNvSpPr/>
          <p:nvPr/>
        </p:nvSpPr>
        <p:spPr>
          <a:xfrm>
            <a:off x="6599404" y="2064544"/>
            <a:ext cx="1748007" cy="354346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86">
            <a:extLst>
              <a:ext uri="{FF2B5EF4-FFF2-40B4-BE49-F238E27FC236}">
                <a16:creationId xmlns:a16="http://schemas.microsoft.com/office/drawing/2014/main" id="{2D000358-3876-B04C-8978-F4AAA83B559B}"/>
              </a:ext>
            </a:extLst>
          </p:cNvPr>
          <p:cNvSpPr/>
          <p:nvPr/>
        </p:nvSpPr>
        <p:spPr>
          <a:xfrm>
            <a:off x="8544229" y="2050766"/>
            <a:ext cx="829221" cy="3557245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2B4FC4F-A733-074F-97F4-55267FFA0AF4}"/>
              </a:ext>
            </a:extLst>
          </p:cNvPr>
          <p:cNvSpPr txBox="1"/>
          <p:nvPr/>
        </p:nvSpPr>
        <p:spPr>
          <a:xfrm>
            <a:off x="7863805" y="5736855"/>
            <a:ext cx="14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Bloc </a:t>
            </a:r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transversal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33412BF-9ADE-394C-8A29-2B1E7E7173BC}"/>
              </a:ext>
            </a:extLst>
          </p:cNvPr>
          <p:cNvCxnSpPr>
            <a:cxnSpLocks/>
          </p:cNvCxnSpPr>
          <p:nvPr/>
        </p:nvCxnSpPr>
        <p:spPr>
          <a:xfrm>
            <a:off x="7520591" y="5608011"/>
            <a:ext cx="0" cy="42016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2E16777B-9867-A947-A924-CBCCAE1721FA}"/>
              </a:ext>
            </a:extLst>
          </p:cNvPr>
          <p:cNvSpPr txBox="1"/>
          <p:nvPr/>
        </p:nvSpPr>
        <p:spPr>
          <a:xfrm>
            <a:off x="6289772" y="5748525"/>
            <a:ext cx="14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Bloc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disciplines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026588F-7750-A24C-B743-B7AF3C444E78}"/>
              </a:ext>
            </a:extLst>
          </p:cNvPr>
          <p:cNvSpPr txBox="1"/>
          <p:nvPr/>
        </p:nvSpPr>
        <p:spPr>
          <a:xfrm>
            <a:off x="6402534" y="972394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FF6600"/>
                </a:solidFill>
              </a:rPr>
              <a:t>ANNÉE L1</a:t>
            </a:r>
          </a:p>
        </p:txBody>
      </p:sp>
    </p:spTree>
    <p:extLst>
      <p:ext uri="{BB962C8B-B14F-4D97-AF65-F5344CB8AC3E}">
        <p14:creationId xmlns:p14="http://schemas.microsoft.com/office/powerpoint/2010/main" val="270886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540" y="1500878"/>
            <a:ext cx="11120919" cy="4920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fr-FR" sz="3200" dirty="0">
                <a:solidFill>
                  <a:srgbClr val="1C1C1C"/>
                </a:solidFill>
                <a:latin typeface="Britannic Bold" pitchFamily="34" charset="0"/>
              </a:rPr>
              <a:t>1  -   </a:t>
            </a:r>
            <a:r>
              <a:rPr kumimoji="1" lang="fr-FR" sz="3200" u="sng" dirty="0">
                <a:solidFill>
                  <a:srgbClr val="1C1C1C"/>
                </a:solidFill>
                <a:latin typeface="Britannic Bold" pitchFamily="34" charset="0"/>
              </a:rPr>
              <a:t>Le nombre d’inscriptions en Licence est limité</a:t>
            </a:r>
          </a:p>
          <a:p>
            <a:pPr>
              <a:buFont typeface="Wingdings" pitchFamily="2" charset="2"/>
              <a:buChar char="à"/>
            </a:pPr>
            <a:r>
              <a:rPr kumimoji="1" lang="fr-FR" dirty="0">
                <a:solidFill>
                  <a:srgbClr val="FF0000"/>
                </a:solidFill>
              </a:rPr>
              <a:t>2 inscriptions administratives en L1, 2 en L2 et 2 en L3 </a:t>
            </a:r>
          </a:p>
          <a:p>
            <a:pPr>
              <a:buFont typeface="Wingdings" pitchFamily="2" charset="2"/>
              <a:buChar char="à"/>
            </a:pPr>
            <a:r>
              <a:rPr kumimoji="1" lang="fr-FR" b="1" dirty="0">
                <a:solidFill>
                  <a:srgbClr val="FF0000"/>
                </a:solidFill>
              </a:rPr>
              <a:t>PAS 3 (SAUF CAS EXCEPTIONNELS)</a:t>
            </a:r>
            <a:endParaRPr kumimoji="1"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fr-FR" sz="3200" i="1" dirty="0"/>
              <a:t> </a:t>
            </a:r>
          </a:p>
          <a:p>
            <a:pPr marL="0" indent="0">
              <a:buNone/>
            </a:pPr>
            <a:r>
              <a:rPr kumimoji="1" lang="fr-FR" sz="3200" dirty="0">
                <a:solidFill>
                  <a:srgbClr val="1C1C1C"/>
                </a:solidFill>
                <a:latin typeface="Britannic Bold" pitchFamily="34" charset="0"/>
              </a:rPr>
              <a:t>2  -   </a:t>
            </a:r>
            <a:r>
              <a:rPr kumimoji="1" lang="fr-FR" sz="3200" u="sng" dirty="0">
                <a:solidFill>
                  <a:srgbClr val="1C1C1C"/>
                </a:solidFill>
                <a:latin typeface="Britannic Bold" pitchFamily="34" charset="0"/>
              </a:rPr>
              <a:t>Année définitivement acquise</a:t>
            </a:r>
            <a:r>
              <a:rPr kumimoji="1" lang="fr-FR" dirty="0">
                <a:solidFill>
                  <a:srgbClr val="1C1C1C"/>
                </a:solidFill>
              </a:rPr>
              <a:t> </a:t>
            </a:r>
            <a:r>
              <a:rPr kumimoji="1" lang="fr-FR" dirty="0">
                <a:solidFill>
                  <a:srgbClr val="FF3300"/>
                </a:solidFill>
              </a:rPr>
              <a:t>(ADM)  </a:t>
            </a:r>
          </a:p>
          <a:p>
            <a:pPr marL="0" indent="0">
              <a:buNone/>
            </a:pPr>
            <a:r>
              <a:rPr kumimoji="1" lang="fr-FR" dirty="0">
                <a:solidFill>
                  <a:srgbClr val="FF3300"/>
                </a:solidFill>
              </a:rPr>
              <a:t>       </a:t>
            </a:r>
            <a:r>
              <a:rPr kumimoji="1" lang="fr-FR" dirty="0">
                <a:solidFill>
                  <a:srgbClr val="FF3300"/>
                </a:solidFill>
                <a:sym typeface="Wingdings" pitchFamily="2" charset="2"/>
              </a:rPr>
              <a:t></a:t>
            </a:r>
            <a:r>
              <a:rPr kumimoji="1" lang="fr-FR" dirty="0">
                <a:solidFill>
                  <a:srgbClr val="FF3300"/>
                </a:solidFill>
              </a:rPr>
              <a:t> </a:t>
            </a:r>
            <a:r>
              <a:rPr kumimoji="1" lang="fr-FR" dirty="0"/>
              <a:t>Inscription Pédagogique (IP) pour l’année pédagogique suivante</a:t>
            </a:r>
          </a:p>
          <a:p>
            <a:pPr marL="0" indent="0">
              <a:buNone/>
            </a:pPr>
            <a:endParaRPr kumimoji="1" lang="fr-FR" dirty="0"/>
          </a:p>
          <a:p>
            <a:pPr marL="514350" indent="-514350">
              <a:buAutoNum type="arabicPlain" startAt="3"/>
            </a:pPr>
            <a:r>
              <a:rPr kumimoji="1" lang="fr-FR" sz="3200" dirty="0">
                <a:latin typeface="Britannic Bold" pitchFamily="34" charset="0"/>
              </a:rPr>
              <a:t>-   </a:t>
            </a:r>
            <a:r>
              <a:rPr kumimoji="1" lang="fr-FR" sz="3200" u="sng" dirty="0">
                <a:latin typeface="Britannic Bold" pitchFamily="34" charset="0"/>
              </a:rPr>
              <a:t>30 CREDITS  maximum</a:t>
            </a:r>
            <a:r>
              <a:rPr kumimoji="1" lang="fr-FR" dirty="0"/>
              <a:t>  </a:t>
            </a:r>
            <a:r>
              <a:rPr kumimoji="1" lang="fr-FR" dirty="0">
                <a:solidFill>
                  <a:srgbClr val="000000"/>
                </a:solidFill>
              </a:rPr>
              <a:t>par semestre, </a:t>
            </a:r>
          </a:p>
          <a:p>
            <a:pPr marL="514350" indent="-514350">
              <a:buAutoNum type="arabicPlain" startAt="3"/>
            </a:pPr>
            <a:r>
              <a:rPr kumimoji="1" lang="fr-FR" dirty="0">
                <a:solidFill>
                  <a:srgbClr val="000000"/>
                </a:solidFill>
                <a:latin typeface="Britannic Bold" pitchFamily="34" charset="0"/>
              </a:rPr>
              <a:t>-    </a:t>
            </a:r>
            <a:r>
              <a:rPr kumimoji="1" lang="fr-FR" sz="3200" u="sng" dirty="0">
                <a:latin typeface="Britannic Bold" pitchFamily="34" charset="0"/>
              </a:rPr>
              <a:t>60 CREDITS  maximum</a:t>
            </a:r>
            <a:r>
              <a:rPr kumimoji="1" lang="fr-FR" sz="3200" dirty="0">
                <a:latin typeface="Britannic Bold" pitchFamily="34" charset="0"/>
              </a:rPr>
              <a:t> </a:t>
            </a:r>
            <a:r>
              <a:rPr kumimoji="1" lang="fr-FR" dirty="0">
                <a:solidFill>
                  <a:srgbClr val="000000"/>
                </a:solidFill>
              </a:rPr>
              <a:t>par année, </a:t>
            </a:r>
          </a:p>
          <a:p>
            <a:pPr marL="0" indent="0">
              <a:buNone/>
            </a:pPr>
            <a:endParaRPr kumimoji="1"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80565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REGLES DE PROGRESSION</a:t>
            </a:r>
          </a:p>
        </p:txBody>
      </p:sp>
    </p:spTree>
    <p:extLst>
      <p:ext uri="{BB962C8B-B14F-4D97-AF65-F5344CB8AC3E}">
        <p14:creationId xmlns:p14="http://schemas.microsoft.com/office/powerpoint/2010/main" val="175353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045" y="1377733"/>
            <a:ext cx="11763910" cy="4351338"/>
          </a:xfrm>
        </p:spPr>
        <p:txBody>
          <a:bodyPr>
            <a:normAutofit fontScale="85000" lnSpcReduction="20000"/>
          </a:bodyPr>
          <a:lstStyle/>
          <a:p>
            <a:r>
              <a:rPr kumimoji="1" lang="fr-FR" sz="3200" dirty="0"/>
              <a:t>MCCC définies UE par UE</a:t>
            </a:r>
          </a:p>
          <a:p>
            <a:pPr marL="0" indent="0">
              <a:buNone/>
            </a:pPr>
            <a:r>
              <a:rPr kumimoji="1" lang="fr-FR" sz="3200" dirty="0"/>
              <a:t>	</a:t>
            </a:r>
            <a:r>
              <a:rPr kumimoji="1" lang="fr-FR" sz="3200" dirty="0">
                <a:sym typeface="Wingdings" panose="05000000000000000000" pitchFamily="2" charset="2"/>
              </a:rPr>
              <a:t> </a:t>
            </a:r>
            <a:r>
              <a:rPr kumimoji="1" lang="fr-FR" sz="3200" dirty="0"/>
              <a:t>en L1 Maths-Info : Toutes les UES sont en Contrôle 					       Continu Intégral (CCI)</a:t>
            </a:r>
          </a:p>
          <a:p>
            <a:pPr marL="0" indent="0">
              <a:buNone/>
            </a:pPr>
            <a:r>
              <a:rPr kumimoji="1" lang="fr-FR" sz="3200" dirty="0"/>
              <a:t>				</a:t>
            </a:r>
            <a:r>
              <a:rPr kumimoji="1" lang="fr-FR" sz="3200" dirty="0">
                <a:sym typeface="Wingdings" panose="05000000000000000000" pitchFamily="2" charset="2"/>
              </a:rPr>
              <a:t> Contrôles quasi-systématiques en TD / TP</a:t>
            </a:r>
            <a:endParaRPr kumimoji="1" lang="fr-FR" sz="3200" dirty="0"/>
          </a:p>
          <a:p>
            <a:pPr marL="0" indent="0" algn="ctr">
              <a:buNone/>
            </a:pPr>
            <a:endParaRPr kumimoji="1" lang="fr-FR" sz="3200" dirty="0"/>
          </a:p>
          <a:p>
            <a:r>
              <a:rPr kumimoji="1" lang="fr-FR" sz="3200" dirty="0"/>
              <a:t>Session de rattrapage (SESSION 2) unique en juin (UE automne ET printemps)</a:t>
            </a:r>
          </a:p>
          <a:p>
            <a:r>
              <a:rPr kumimoji="1" lang="fr-FR" sz="3200" b="1" dirty="0">
                <a:solidFill>
                  <a:srgbClr val="FF0000"/>
                </a:solidFill>
              </a:rPr>
              <a:t>Sauf</a:t>
            </a:r>
            <a:r>
              <a:rPr kumimoji="1" lang="fr-FR" sz="3200" dirty="0"/>
              <a:t> pour les UE </a:t>
            </a:r>
            <a:r>
              <a:rPr kumimoji="1" lang="fr-FR" sz="3200" dirty="0">
                <a:solidFill>
                  <a:srgbClr val="FF0000"/>
                </a:solidFill>
              </a:rPr>
              <a:t>Fondamentaux des Mathématiques 1 et 2 </a:t>
            </a:r>
            <a:r>
              <a:rPr kumimoji="1" lang="fr-FR" sz="3200" dirty="0"/>
              <a:t>(SECONDE CHANCE en janvier) </a:t>
            </a:r>
          </a:p>
          <a:p>
            <a:pPr marL="0" indent="0">
              <a:buNone/>
            </a:pPr>
            <a:r>
              <a:rPr kumimoji="1" lang="fr-FR" sz="3200" dirty="0"/>
              <a:t>	</a:t>
            </a:r>
          </a:p>
          <a:p>
            <a:r>
              <a:rPr kumimoji="1" lang="fr-FR" sz="3200" b="1" dirty="0"/>
              <a:t>ATTENTION</a:t>
            </a:r>
            <a:r>
              <a:rPr kumimoji="1" lang="fr-FR" sz="3200" dirty="0"/>
              <a:t> : la note de session 2 ne remplace </a:t>
            </a:r>
          </a:p>
          <a:p>
            <a:pPr marL="0" indent="0" algn="ctr">
              <a:buNone/>
            </a:pPr>
            <a:r>
              <a:rPr kumimoji="1" lang="fr-FR" sz="3200" b="1" dirty="0">
                <a:solidFill>
                  <a:srgbClr val="FF0000"/>
                </a:solidFill>
              </a:rPr>
              <a:t>que</a:t>
            </a:r>
            <a:r>
              <a:rPr kumimoji="1" lang="fr-FR" sz="3200" dirty="0"/>
              <a:t> la note de CCF (Contrôle Continu Final)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315091" y="-27384"/>
            <a:ext cx="10448819" cy="1432488"/>
            <a:chOff x="-208909" y="-19050"/>
            <a:chExt cx="10448819" cy="1432488"/>
          </a:xfrm>
          <a:solidFill>
            <a:srgbClr val="E62D2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-208909" y="-19050"/>
              <a:ext cx="10448819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8934291" y="963828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1243664" y="195506"/>
            <a:ext cx="109483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MODALITES DE CONTRÔLE DES CONNAISSANCES ET COMPÉTENCES </a:t>
            </a:r>
          </a:p>
        </p:txBody>
      </p:sp>
    </p:spTree>
    <p:extLst>
      <p:ext uri="{BB962C8B-B14F-4D97-AF65-F5344CB8AC3E}">
        <p14:creationId xmlns:p14="http://schemas.microsoft.com/office/powerpoint/2010/main" val="159579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047" y="1349996"/>
            <a:ext cx="11589250" cy="5312497"/>
          </a:xfrm>
        </p:spPr>
        <p:txBody>
          <a:bodyPr>
            <a:normAutofit lnSpcReduction="10000"/>
          </a:bodyPr>
          <a:lstStyle/>
          <a:p>
            <a:r>
              <a:rPr kumimoji="1" lang="fr-FR" dirty="0"/>
              <a:t>Toute absence aux évaluations doit être justifiée </a:t>
            </a:r>
            <a:r>
              <a:rPr kumimoji="1" lang="fr-FR" b="1" dirty="0"/>
              <a:t>RAPIDEMENT pour être validée</a:t>
            </a:r>
          </a:p>
          <a:p>
            <a:pPr lvl="1"/>
            <a:r>
              <a:rPr kumimoji="1" lang="fr-FR" dirty="0">
                <a:solidFill>
                  <a:srgbClr val="FF0000"/>
                </a:solidFill>
              </a:rPr>
              <a:t>1 semaine </a:t>
            </a:r>
            <a:r>
              <a:rPr kumimoji="1" lang="fr-FR" dirty="0"/>
              <a:t>pendant le semestre</a:t>
            </a:r>
          </a:p>
          <a:p>
            <a:pPr lvl="1"/>
            <a:r>
              <a:rPr kumimoji="1" lang="fr-FR" dirty="0">
                <a:solidFill>
                  <a:srgbClr val="FF0000"/>
                </a:solidFill>
              </a:rPr>
              <a:t>48h</a:t>
            </a:r>
            <a:r>
              <a:rPr kumimoji="1" lang="fr-FR" dirty="0"/>
              <a:t> pendant la période d’examen</a:t>
            </a:r>
          </a:p>
          <a:p>
            <a:r>
              <a:rPr kumimoji="1" lang="fr-FR" dirty="0"/>
              <a:t>Des absences à </a:t>
            </a:r>
            <a:r>
              <a:rPr kumimoji="1" lang="fr-FR" b="1" dirty="0"/>
              <a:t>TOUTES</a:t>
            </a:r>
            <a:r>
              <a:rPr kumimoji="1" lang="fr-FR" dirty="0"/>
              <a:t> les évaluations d’une UE entraînent un DEF (défaillant) de l’</a:t>
            </a:r>
            <a:r>
              <a:rPr kumimoji="1" lang="fr-FR" dirty="0" err="1"/>
              <a:t>étudiant-e</a:t>
            </a:r>
            <a:r>
              <a:rPr kumimoji="1" lang="fr-FR" dirty="0"/>
              <a:t> à l’UE, à l’année et au diplôme.</a:t>
            </a:r>
          </a:p>
          <a:p>
            <a:r>
              <a:rPr kumimoji="1" lang="fr-FR" sz="3200" b="1" dirty="0">
                <a:solidFill>
                  <a:srgbClr val="FF0000"/>
                </a:solidFill>
              </a:rPr>
              <a:t>Attention :</a:t>
            </a:r>
            <a:r>
              <a:rPr kumimoji="1" lang="fr-FR" sz="3200" dirty="0"/>
              <a:t> </a:t>
            </a:r>
            <a:r>
              <a:rPr kumimoji="1" lang="fr-FR" dirty="0"/>
              <a:t>L’étudiant boursier défaillant </a:t>
            </a:r>
            <a:r>
              <a:rPr kumimoji="1" lang="fr-FR" dirty="0">
                <a:solidFill>
                  <a:srgbClr val="FF3300"/>
                </a:solidFill>
              </a:rPr>
              <a:t>« DEF » </a:t>
            </a:r>
            <a:r>
              <a:rPr kumimoji="1" lang="fr-FR" dirty="0"/>
              <a:t>à l’UE se verra dans l’obligation de rembourser la bourse qui lui a été versée</a:t>
            </a:r>
          </a:p>
          <a:p>
            <a:r>
              <a:rPr kumimoji="1" lang="fr-FR" dirty="0"/>
              <a:t>Comment procéder </a:t>
            </a:r>
          </a:p>
          <a:p>
            <a:pPr marL="799974" lvl="1" indent="-342774" algn="just">
              <a:buFont typeface="Wingdings" charset="0"/>
              <a:buChar char="à"/>
              <a:defRPr/>
            </a:pPr>
            <a:r>
              <a:rPr kumimoji="1" lang="fr-FR" dirty="0">
                <a:sym typeface="Wingdings"/>
              </a:rPr>
              <a:t>Apporter (ou envoyer) votre justificatif original (certificat médical, de décès…) à la scolarité de votre portail (MI : Bureau 117).</a:t>
            </a:r>
          </a:p>
          <a:p>
            <a:pPr marL="799974" lvl="1" indent="-342774" algn="just">
              <a:buFont typeface="Wingdings" charset="0"/>
              <a:buChar char="à"/>
              <a:defRPr/>
            </a:pPr>
            <a:r>
              <a:rPr kumimoji="1" lang="fr-FR" dirty="0">
                <a:sym typeface="Wingdings"/>
              </a:rPr>
              <a:t>Donner une copie à votre responsable d’UE, enseignant de TD ou de TP (en main propre ou par émail).</a:t>
            </a:r>
          </a:p>
          <a:p>
            <a:pPr marL="799974" lvl="1" indent="-342774" algn="just">
              <a:buFont typeface="Wingdings" charset="0"/>
              <a:buChar char="à"/>
              <a:defRPr/>
            </a:pPr>
            <a:r>
              <a:rPr kumimoji="1" lang="fr-FR" b="1" dirty="0">
                <a:solidFill>
                  <a:srgbClr val="FF0000"/>
                </a:solidFill>
                <a:sym typeface="Wingdings"/>
              </a:rPr>
              <a:t>Respecter les délais !</a:t>
            </a:r>
            <a:endParaRPr kumimoji="1"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8229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REGLES POUR LES ABSENCES</a:t>
            </a:r>
          </a:p>
        </p:txBody>
      </p:sp>
    </p:spTree>
    <p:extLst>
      <p:ext uri="{BB962C8B-B14F-4D97-AF65-F5344CB8AC3E}">
        <p14:creationId xmlns:p14="http://schemas.microsoft.com/office/powerpoint/2010/main" val="221417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oneTexte 4">
            <a:extLst>
              <a:ext uri="{FF2B5EF4-FFF2-40B4-BE49-F238E27FC236}">
                <a16:creationId xmlns:a16="http://schemas.microsoft.com/office/drawing/2014/main" id="{A5D6E0B4-94D5-4085-9906-C8113CA9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1139"/>
            <a:ext cx="6121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000" b="1" dirty="0">
                <a:solidFill>
                  <a:schemeClr val="bg1"/>
                </a:solidFill>
                <a:latin typeface="+mj-lt"/>
              </a:rPr>
              <a:t>BIENVENUE À LYON 1</a:t>
            </a:r>
          </a:p>
        </p:txBody>
      </p:sp>
      <p:pic>
        <p:nvPicPr>
          <p:cNvPr id="614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063">
            <a:off x="2341564" y="2509839"/>
            <a:ext cx="4968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BB1285-3EE4-41B6-978A-A1A992BCA774}"/>
              </a:ext>
            </a:extLst>
          </p:cNvPr>
          <p:cNvSpPr txBox="1"/>
          <p:nvPr/>
        </p:nvSpPr>
        <p:spPr>
          <a:xfrm>
            <a:off x="3393169" y="2331245"/>
            <a:ext cx="2487613" cy="811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fr-F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SCIENCES ET </a:t>
            </a:r>
          </a:p>
          <a:p>
            <a:pPr>
              <a:lnSpc>
                <a:spcPts val="2800"/>
              </a:lnSpc>
              <a:defRPr/>
            </a:pPr>
            <a:r>
              <a:rPr lang="fr-F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TECHNOLOGIES</a:t>
            </a:r>
          </a:p>
        </p:txBody>
      </p:sp>
      <p:pic>
        <p:nvPicPr>
          <p:cNvPr id="6151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063">
            <a:off x="2341564" y="3768726"/>
            <a:ext cx="4968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AAEAD80-533F-4F9D-9F47-6C4E0BE36EE0}"/>
              </a:ext>
            </a:extLst>
          </p:cNvPr>
          <p:cNvSpPr txBox="1"/>
          <p:nvPr/>
        </p:nvSpPr>
        <p:spPr>
          <a:xfrm>
            <a:off x="3393169" y="3639983"/>
            <a:ext cx="1731963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SPORT</a:t>
            </a:r>
          </a:p>
        </p:txBody>
      </p:sp>
      <p:pic>
        <p:nvPicPr>
          <p:cNvPr id="6153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063">
            <a:off x="2341564" y="4776788"/>
            <a:ext cx="4968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53C3373-B1D6-40D0-AD94-2A2BD2C6FC42}"/>
              </a:ext>
            </a:extLst>
          </p:cNvPr>
          <p:cNvSpPr txBox="1"/>
          <p:nvPr/>
        </p:nvSpPr>
        <p:spPr>
          <a:xfrm>
            <a:off x="3393169" y="4681212"/>
            <a:ext cx="1479550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SANTÉ</a:t>
            </a:r>
          </a:p>
        </p:txBody>
      </p:sp>
      <p:pic>
        <p:nvPicPr>
          <p:cNvPr id="6155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139950"/>
            <a:ext cx="3232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Triangle rectangle 20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2" name="ZoneTexte 4"/>
          <p:cNvSpPr txBox="1">
            <a:spLocks noChangeArrowheads="1"/>
          </p:cNvSpPr>
          <p:nvPr/>
        </p:nvSpPr>
        <p:spPr bwMode="auto">
          <a:xfrm>
            <a:off x="1774825" y="211139"/>
            <a:ext cx="6192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BIENVENUE A LYON 1</a:t>
            </a:r>
          </a:p>
        </p:txBody>
      </p:sp>
    </p:spTree>
    <p:extLst>
      <p:ext uri="{BB962C8B-B14F-4D97-AF65-F5344CB8AC3E}">
        <p14:creationId xmlns:p14="http://schemas.microsoft.com/office/powerpoint/2010/main" val="10805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11103"/>
              </p:ext>
            </p:extLst>
          </p:nvPr>
        </p:nvGraphicFramePr>
        <p:xfrm>
          <a:off x="1248608" y="1500879"/>
          <a:ext cx="10852078" cy="214622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7058">
                  <a:extLst>
                    <a:ext uri="{9D8B030D-6E8A-4147-A177-3AD203B41FA5}">
                      <a16:colId xmlns:a16="http://schemas.microsoft.com/office/drawing/2014/main" val="1086833826"/>
                    </a:ext>
                  </a:extLst>
                </a:gridCol>
                <a:gridCol w="1116106">
                  <a:extLst>
                    <a:ext uri="{9D8B030D-6E8A-4147-A177-3AD203B41FA5}">
                      <a16:colId xmlns:a16="http://schemas.microsoft.com/office/drawing/2014/main" val="3179593246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1769762452"/>
                    </a:ext>
                  </a:extLst>
                </a:gridCol>
                <a:gridCol w="786653">
                  <a:extLst>
                    <a:ext uri="{9D8B030D-6E8A-4147-A177-3AD203B41FA5}">
                      <a16:colId xmlns:a16="http://schemas.microsoft.com/office/drawing/2014/main" val="3813155905"/>
                    </a:ext>
                  </a:extLst>
                </a:gridCol>
                <a:gridCol w="950347">
                  <a:extLst>
                    <a:ext uri="{9D8B030D-6E8A-4147-A177-3AD203B41FA5}">
                      <a16:colId xmlns:a16="http://schemas.microsoft.com/office/drawing/2014/main" val="2587849877"/>
                    </a:ext>
                  </a:extLst>
                </a:gridCol>
                <a:gridCol w="959135">
                  <a:extLst>
                    <a:ext uri="{9D8B030D-6E8A-4147-A177-3AD203B41FA5}">
                      <a16:colId xmlns:a16="http://schemas.microsoft.com/office/drawing/2014/main" val="1150710220"/>
                    </a:ext>
                  </a:extLst>
                </a:gridCol>
                <a:gridCol w="845430">
                  <a:extLst>
                    <a:ext uri="{9D8B030D-6E8A-4147-A177-3AD203B41FA5}">
                      <a16:colId xmlns:a16="http://schemas.microsoft.com/office/drawing/2014/main" val="803142344"/>
                    </a:ext>
                  </a:extLst>
                </a:gridCol>
                <a:gridCol w="1157777">
                  <a:extLst>
                    <a:ext uri="{9D8B030D-6E8A-4147-A177-3AD203B41FA5}">
                      <a16:colId xmlns:a16="http://schemas.microsoft.com/office/drawing/2014/main" val="143579435"/>
                    </a:ext>
                  </a:extLst>
                </a:gridCol>
                <a:gridCol w="1369060">
                  <a:extLst>
                    <a:ext uri="{9D8B030D-6E8A-4147-A177-3AD203B41FA5}">
                      <a16:colId xmlns:a16="http://schemas.microsoft.com/office/drawing/2014/main" val="556244741"/>
                    </a:ext>
                  </a:extLst>
                </a:gridCol>
                <a:gridCol w="863859">
                  <a:extLst>
                    <a:ext uri="{9D8B030D-6E8A-4147-A177-3AD203B41FA5}">
                      <a16:colId xmlns:a16="http://schemas.microsoft.com/office/drawing/2014/main" val="1209932302"/>
                    </a:ext>
                  </a:extLst>
                </a:gridCol>
              </a:tblGrid>
              <a:tr h="98798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Fondamentaux des maths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LIFAP1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Biologie et modélisation 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Sciences de la matière 1</a:t>
                      </a:r>
                    </a:p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LIFASR1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LIFASR3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Initiation à l’économie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TR1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27487"/>
                  </a:ext>
                </a:extLst>
              </a:tr>
              <a:tr h="98798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Fondamentaux des maths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LIFAP2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Macro-économie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Micro-économie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LIFASR2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Sciences de la matière 2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LIFAMI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Génétique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400" b="1" dirty="0" err="1">
                          <a:solidFill>
                            <a:schemeClr val="tx1"/>
                          </a:solidFill>
                        </a:rPr>
                        <a:t>Méca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. Newtonienne</a:t>
                      </a:r>
                    </a:p>
                    <a:p>
                      <a:pPr algn="ctr"/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TR2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18223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8229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PROGRAMME DE LA PREMIERE ANNEE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ECF63-9100-B246-BFA8-0917232A7A76}"/>
              </a:ext>
            </a:extLst>
          </p:cNvPr>
          <p:cNvSpPr/>
          <p:nvPr/>
        </p:nvSpPr>
        <p:spPr>
          <a:xfrm>
            <a:off x="55177" y="1796053"/>
            <a:ext cx="1178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AUTOMNE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0804B-6389-4D49-A4F5-D07CCD43DAA6}"/>
              </a:ext>
            </a:extLst>
          </p:cNvPr>
          <p:cNvSpPr/>
          <p:nvPr/>
        </p:nvSpPr>
        <p:spPr>
          <a:xfrm>
            <a:off x="-32512" y="2862972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PRINTEMPS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70AE0E-A4FC-5B41-9AED-ABB01718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08" y="3797982"/>
            <a:ext cx="10852078" cy="14289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4B2805-A6D0-354B-B400-4D691AA78469}"/>
              </a:ext>
            </a:extLst>
          </p:cNvPr>
          <p:cNvSpPr/>
          <p:nvPr/>
        </p:nvSpPr>
        <p:spPr>
          <a:xfrm>
            <a:off x="55177" y="5588282"/>
            <a:ext cx="1187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http://offre-de-formations.univ-lyon1.fr/parcours-275/mathematiques-generales-et-applications.html#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40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728578"/>
              </p:ext>
            </p:extLst>
          </p:nvPr>
        </p:nvGraphicFramePr>
        <p:xfrm>
          <a:off x="1833856" y="1453038"/>
          <a:ext cx="10006198" cy="21767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447198">
                  <a:extLst>
                    <a:ext uri="{9D8B030D-6E8A-4147-A177-3AD203B41FA5}">
                      <a16:colId xmlns:a16="http://schemas.microsoft.com/office/drawing/2014/main" val="1086833826"/>
                    </a:ext>
                  </a:extLst>
                </a:gridCol>
                <a:gridCol w="1316534">
                  <a:extLst>
                    <a:ext uri="{9D8B030D-6E8A-4147-A177-3AD203B41FA5}">
                      <a16:colId xmlns:a16="http://schemas.microsoft.com/office/drawing/2014/main" val="3179593246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2587849877"/>
                    </a:ext>
                  </a:extLst>
                </a:gridCol>
                <a:gridCol w="1976718">
                  <a:extLst>
                    <a:ext uri="{9D8B030D-6E8A-4147-A177-3AD203B41FA5}">
                      <a16:colId xmlns:a16="http://schemas.microsoft.com/office/drawing/2014/main" val="803142344"/>
                    </a:ext>
                  </a:extLst>
                </a:gridCol>
                <a:gridCol w="1109301">
                  <a:extLst>
                    <a:ext uri="{9D8B030D-6E8A-4147-A177-3AD203B41FA5}">
                      <a16:colId xmlns:a16="http://schemas.microsoft.com/office/drawing/2014/main" val="556244741"/>
                    </a:ext>
                  </a:extLst>
                </a:gridCol>
              </a:tblGrid>
              <a:tr h="9879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Bases de mathématiques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Bases de Physique Chimie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LIFAP1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TR1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27487"/>
                  </a:ext>
                </a:extLst>
              </a:tr>
              <a:tr h="9879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Fondamentaux des maths 1 (PARTIE 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LIFAP2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LFASR1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Initiation à l’économie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18223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524000" y="0"/>
            <a:ext cx="82296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PROGRAMME DE LA PREMIERE ANNEE </a:t>
            </a:r>
            <a:r>
              <a:rPr lang="fr-FR" altLang="fr-FR" sz="3000" b="1" dirty="0">
                <a:solidFill>
                  <a:schemeClr val="bg1"/>
                </a:solidFill>
                <a:latin typeface="DIN" pitchFamily="2" charset="0"/>
              </a:rPr>
              <a:t>POUR LA L1 AMÉNAGÉE</a:t>
            </a:r>
          </a:p>
        </p:txBody>
      </p:sp>
      <p:graphicFrame>
        <p:nvGraphicFramePr>
          <p:cNvPr id="12" name="Espace réservé du contenu 24">
            <a:extLst>
              <a:ext uri="{FF2B5EF4-FFF2-40B4-BE49-F238E27FC236}">
                <a16:creationId xmlns:a16="http://schemas.microsoft.com/office/drawing/2014/main" id="{882C67E1-B43A-6F4D-A118-200067DA1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421212"/>
              </p:ext>
            </p:extLst>
          </p:nvPr>
        </p:nvGraphicFramePr>
        <p:xfrm>
          <a:off x="1833856" y="4187604"/>
          <a:ext cx="10103883" cy="217823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41551">
                  <a:extLst>
                    <a:ext uri="{9D8B030D-6E8A-4147-A177-3AD203B41FA5}">
                      <a16:colId xmlns:a16="http://schemas.microsoft.com/office/drawing/2014/main" val="1086833826"/>
                    </a:ext>
                  </a:extLst>
                </a:gridCol>
                <a:gridCol w="1010389">
                  <a:extLst>
                    <a:ext uri="{9D8B030D-6E8A-4147-A177-3AD203B41FA5}">
                      <a16:colId xmlns:a16="http://schemas.microsoft.com/office/drawing/2014/main" val="3179593246"/>
                    </a:ext>
                  </a:extLst>
                </a:gridCol>
                <a:gridCol w="1010389">
                  <a:extLst>
                    <a:ext uri="{9D8B030D-6E8A-4147-A177-3AD203B41FA5}">
                      <a16:colId xmlns:a16="http://schemas.microsoft.com/office/drawing/2014/main" val="2587849877"/>
                    </a:ext>
                  </a:extLst>
                </a:gridCol>
                <a:gridCol w="1010389">
                  <a:extLst>
                    <a:ext uri="{9D8B030D-6E8A-4147-A177-3AD203B41FA5}">
                      <a16:colId xmlns:a16="http://schemas.microsoft.com/office/drawing/2014/main" val="803142344"/>
                    </a:ext>
                  </a:extLst>
                </a:gridCol>
                <a:gridCol w="1461108">
                  <a:extLst>
                    <a:ext uri="{9D8B030D-6E8A-4147-A177-3AD203B41FA5}">
                      <a16:colId xmlns:a16="http://schemas.microsoft.com/office/drawing/2014/main" val="143579435"/>
                    </a:ext>
                  </a:extLst>
                </a:gridCol>
                <a:gridCol w="1570057">
                  <a:extLst>
                    <a:ext uri="{9D8B030D-6E8A-4147-A177-3AD203B41FA5}">
                      <a16:colId xmlns:a16="http://schemas.microsoft.com/office/drawing/2014/main" val="556244741"/>
                    </a:ext>
                  </a:extLst>
                </a:gridCol>
              </a:tblGrid>
              <a:tr h="98951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Fondamentaux des maths 1 (PARTIE B)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Fondamentaux des maths 2 (PARTIE 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Sciences de la matière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LIFASR1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LIFASR3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Macro-économie1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27487"/>
                  </a:ext>
                </a:extLst>
              </a:tr>
              <a:tr h="98798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Fondamentaux des maths 2 (PARTIE 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Sciences de la matière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OPTION </a:t>
                      </a:r>
                    </a:p>
                    <a:p>
                      <a:pPr algn="ctr"/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Proba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 et Stat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LIFAMI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OPTION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Micro-économie1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TR2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1822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EE3D756-75DB-DC4C-978E-CFA524106455}"/>
              </a:ext>
            </a:extLst>
          </p:cNvPr>
          <p:cNvSpPr/>
          <p:nvPr/>
        </p:nvSpPr>
        <p:spPr>
          <a:xfrm>
            <a:off x="1018893" y="1118704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ANNÉE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3B800-C607-F842-8F93-026C2439DDEC}"/>
              </a:ext>
            </a:extLst>
          </p:cNvPr>
          <p:cNvSpPr/>
          <p:nvPr/>
        </p:nvSpPr>
        <p:spPr>
          <a:xfrm>
            <a:off x="1044060" y="3809262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ANNÉE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DAB06C-E9C5-A44D-9411-CE3DFE64A6E8}"/>
              </a:ext>
            </a:extLst>
          </p:cNvPr>
          <p:cNvSpPr/>
          <p:nvPr/>
        </p:nvSpPr>
        <p:spPr>
          <a:xfrm>
            <a:off x="455052" y="1683632"/>
            <a:ext cx="1178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AUTOMNE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53E5C-0C55-4649-B4AF-204905AC4B44}"/>
              </a:ext>
            </a:extLst>
          </p:cNvPr>
          <p:cNvSpPr/>
          <p:nvPr/>
        </p:nvSpPr>
        <p:spPr>
          <a:xfrm>
            <a:off x="655841" y="4558856"/>
            <a:ext cx="1178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AUTOMNE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EE33CC-FD11-874E-A9E8-B36A4ED8268B}"/>
              </a:ext>
            </a:extLst>
          </p:cNvPr>
          <p:cNvSpPr/>
          <p:nvPr/>
        </p:nvSpPr>
        <p:spPr>
          <a:xfrm>
            <a:off x="351947" y="267940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PRINTEMPS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245CD-DFFF-974D-8BCC-87F0FF6FC3F0}"/>
              </a:ext>
            </a:extLst>
          </p:cNvPr>
          <p:cNvSpPr/>
          <p:nvPr/>
        </p:nvSpPr>
        <p:spPr>
          <a:xfrm>
            <a:off x="552736" y="550212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PRINTEMPS</a:t>
            </a:r>
          </a:p>
        </p:txBody>
      </p:sp>
    </p:spTree>
    <p:extLst>
      <p:ext uri="{BB962C8B-B14F-4D97-AF65-F5344CB8AC3E}">
        <p14:creationId xmlns:p14="http://schemas.microsoft.com/office/powerpoint/2010/main" val="427259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8229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LES SEQUENCES D’ENSEIGNEMENT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6F8DEE-C6E1-7547-9452-1C8B0994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195284"/>
            <a:ext cx="8684303" cy="50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82296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EMPLOI DU TEMPS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6078"/>
          </a:xfrm>
        </p:spPr>
        <p:txBody>
          <a:bodyPr>
            <a:normAutofit/>
          </a:bodyPr>
          <a:lstStyle/>
          <a:p>
            <a:r>
              <a:rPr lang="fr-FR" dirty="0">
                <a:cs typeface="Tahoma" pitchFamily="34" charset="0"/>
              </a:rPr>
              <a:t>L'affectation « UE / séquence » n’est pas la même pour tous les étudiants.</a:t>
            </a:r>
          </a:p>
          <a:p>
            <a:r>
              <a:rPr lang="fr-FR" dirty="0"/>
              <a:t>Votre emploi du temps est personnalisé : il comprend des créneaux horaires libres !</a:t>
            </a:r>
          </a:p>
          <a:p>
            <a:r>
              <a:rPr lang="fr-FR" b="1" dirty="0"/>
              <a:t>20 à 25 h de cours/semaine </a:t>
            </a:r>
            <a:r>
              <a:rPr lang="fr-FR" dirty="0"/>
              <a:t>en moyenne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86742" y="4371703"/>
            <a:ext cx="661851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/>
              <a:t>25 h de présence…</a:t>
            </a:r>
          </a:p>
          <a:p>
            <a:pPr algn="ctr"/>
            <a:r>
              <a:rPr lang="fr-FR" sz="3200" b="1" dirty="0"/>
              <a:t>+</a:t>
            </a:r>
          </a:p>
          <a:p>
            <a:pPr algn="ctr"/>
            <a:r>
              <a:rPr lang="fr-FR" sz="3200" b="1" i="1" dirty="0">
                <a:solidFill>
                  <a:srgbClr val="FF0000"/>
                </a:solidFill>
              </a:rPr>
              <a:t>25 h de travail personnel chaque semaine</a:t>
            </a:r>
          </a:p>
        </p:txBody>
      </p:sp>
    </p:spTree>
    <p:extLst>
      <p:ext uri="{BB962C8B-B14F-4D97-AF65-F5344CB8AC3E}">
        <p14:creationId xmlns:p14="http://schemas.microsoft.com/office/powerpoint/2010/main" val="2280801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94313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EXEMPLE D’EMPLOI DU TEMPS SEMAINE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17" y="1414838"/>
            <a:ext cx="6989965" cy="52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94313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EXEMPLE D’EMPLOI DU TEMPS SEMAINE</a:t>
            </a:r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C34A8D9-C0C1-F44B-B2A9-9D53B174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677307"/>
            <a:ext cx="9431384" cy="45491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9FBF39-1274-3E41-B3C1-313EE9D67B19}"/>
              </a:ext>
            </a:extLst>
          </p:cNvPr>
          <p:cNvSpPr txBox="1"/>
          <p:nvPr/>
        </p:nvSpPr>
        <p:spPr>
          <a:xfrm>
            <a:off x="5531370" y="1195284"/>
            <a:ext cx="99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TOMUSS</a:t>
            </a:r>
          </a:p>
        </p:txBody>
      </p:sp>
    </p:spTree>
    <p:extLst>
      <p:ext uri="{BB962C8B-B14F-4D97-AF65-F5344CB8AC3E}">
        <p14:creationId xmlns:p14="http://schemas.microsoft.com/office/powerpoint/2010/main" val="259084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94313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EXEMPLE D’EMPLOI DU TEMPS SEMAINE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9FBF39-1274-3E41-B3C1-313EE9D67B19}"/>
              </a:ext>
            </a:extLst>
          </p:cNvPr>
          <p:cNvSpPr txBox="1"/>
          <p:nvPr/>
        </p:nvSpPr>
        <p:spPr>
          <a:xfrm>
            <a:off x="5531370" y="1195284"/>
            <a:ext cx="226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Emploi du temps: ADE</a:t>
            </a:r>
          </a:p>
        </p:txBody>
      </p:sp>
      <p:pic>
        <p:nvPicPr>
          <p:cNvPr id="9" name="Image 8" descr="Capture d’écran 2017-09-05 à 12.39.22.png">
            <a:extLst>
              <a:ext uri="{FF2B5EF4-FFF2-40B4-BE49-F238E27FC236}">
                <a16:creationId xmlns:a16="http://schemas.microsoft.com/office/drawing/2014/main" id="{0AF12B3C-B0E1-474E-8EA3-B0B3BACD3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91" y="1572887"/>
            <a:ext cx="9144000" cy="46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8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523999" y="195506"/>
            <a:ext cx="94313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CONTENU DES 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720046"/>
          </a:xfrm>
        </p:spPr>
        <p:txBody>
          <a:bodyPr>
            <a:normAutofit lnSpcReduction="10000"/>
          </a:bodyPr>
          <a:lstStyle/>
          <a:p>
            <a:r>
              <a:rPr lang="fr-FR" sz="2200" dirty="0"/>
              <a:t>Semestre d’automne</a:t>
            </a:r>
          </a:p>
          <a:p>
            <a:pPr lvl="1"/>
            <a:r>
              <a:rPr lang="fr-FR" sz="1800" b="1" dirty="0"/>
              <a:t>LIFAP1</a:t>
            </a:r>
            <a:r>
              <a:rPr lang="fr-FR" sz="1800" dirty="0"/>
              <a:t> : algorithmique programmation en langage C</a:t>
            </a:r>
          </a:p>
          <a:p>
            <a:pPr lvl="1"/>
            <a:r>
              <a:rPr lang="fr-FR" sz="1800" b="1" dirty="0"/>
              <a:t>LIFASR1</a:t>
            </a:r>
            <a:r>
              <a:rPr lang="fr-FR" sz="1800" dirty="0"/>
              <a:t> : Unix (cours juste après l’amphi) sous forme de MOOC. Prise en main de l’environnement UNIX et commandes de base</a:t>
            </a:r>
          </a:p>
          <a:p>
            <a:pPr lvl="1"/>
            <a:r>
              <a:rPr lang="fr-FR" sz="1800" b="1" dirty="0"/>
              <a:t>LIFASR3</a:t>
            </a:r>
            <a:r>
              <a:rPr lang="fr-FR" sz="1800" dirty="0"/>
              <a:t> : bases de l’architecture pour la programmation. Codage de l’information / circuits logiques </a:t>
            </a:r>
            <a:r>
              <a:rPr lang="fr-FR" sz="1800" dirty="0">
                <a:sym typeface="Wingdings" panose="05000000000000000000" pitchFamily="2" charset="2"/>
              </a:rPr>
              <a:t> lien avec l’électronique</a:t>
            </a:r>
          </a:p>
          <a:p>
            <a:pPr lvl="1"/>
            <a:r>
              <a:rPr lang="fr-FR" sz="1800" b="1" dirty="0">
                <a:sym typeface="Wingdings" panose="05000000000000000000" pitchFamily="2" charset="2"/>
              </a:rPr>
              <a:t>Fondamentaux des Maths I </a:t>
            </a:r>
            <a:r>
              <a:rPr lang="fr-FR" sz="1800" dirty="0">
                <a:sym typeface="Wingdings" panose="05000000000000000000" pitchFamily="2" charset="2"/>
              </a:rPr>
              <a:t>: </a:t>
            </a:r>
            <a:r>
              <a:rPr lang="fr-FR" sz="1800" dirty="0"/>
              <a:t>Calculs algébriques, Nombres complexes, Bases de logique, Ensembles, Applications, Arithmétique, Polynômes sur R ou C, Pratiques sur les fonctions usuelles, Suites réelles, Limites et continuité des fonctions, Dérivabilité. </a:t>
            </a:r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2200" dirty="0">
                <a:sym typeface="Wingdings" panose="05000000000000000000" pitchFamily="2" charset="2"/>
              </a:rPr>
              <a:t>Semestre de printemps</a:t>
            </a:r>
          </a:p>
          <a:p>
            <a:pPr lvl="1"/>
            <a:r>
              <a:rPr lang="fr-FR" sz="1800" b="1" dirty="0">
                <a:sym typeface="Wingdings" panose="05000000000000000000" pitchFamily="2" charset="2"/>
              </a:rPr>
              <a:t>LIFAMI</a:t>
            </a:r>
            <a:r>
              <a:rPr lang="fr-FR" sz="1800" dirty="0">
                <a:sym typeface="Wingdings" panose="05000000000000000000" pitchFamily="2" charset="2"/>
              </a:rPr>
              <a:t> : applications aux math et à l’informatique. Exemples d’applications tirées d’autres disciplines (physique, biologie, économie, …)</a:t>
            </a:r>
          </a:p>
          <a:p>
            <a:pPr lvl="1"/>
            <a:r>
              <a:rPr lang="fr-FR" sz="1800" b="1" dirty="0"/>
              <a:t>LIFAP2</a:t>
            </a:r>
            <a:r>
              <a:rPr lang="fr-FR" sz="1800" dirty="0"/>
              <a:t> : algorithmique programmation récursive </a:t>
            </a:r>
            <a:r>
              <a:rPr lang="fr-FR" sz="1800" dirty="0">
                <a:sym typeface="Wingdings" panose="05000000000000000000" pitchFamily="2" charset="2"/>
              </a:rPr>
              <a:t> langage </a:t>
            </a:r>
            <a:r>
              <a:rPr lang="fr-FR" sz="1800" dirty="0" err="1">
                <a:sym typeface="Wingdings" panose="05000000000000000000" pitchFamily="2" charset="2"/>
              </a:rPr>
              <a:t>scheme</a:t>
            </a:r>
            <a:endParaRPr lang="fr-FR" sz="1800" dirty="0">
              <a:sym typeface="Wingdings" panose="05000000000000000000" pitchFamily="2" charset="2"/>
            </a:endParaRPr>
          </a:p>
          <a:p>
            <a:pPr lvl="1"/>
            <a:r>
              <a:rPr lang="fr-FR" sz="1800" b="1" dirty="0">
                <a:sym typeface="Wingdings" panose="05000000000000000000" pitchFamily="2" charset="2"/>
              </a:rPr>
              <a:t>LIFASR2</a:t>
            </a:r>
            <a:r>
              <a:rPr lang="fr-FR" sz="1800" dirty="0">
                <a:sym typeface="Wingdings" panose="05000000000000000000" pitchFamily="2" charset="2"/>
              </a:rPr>
              <a:t> : introduction aux réseaux et au WEB (html, </a:t>
            </a:r>
            <a:r>
              <a:rPr lang="fr-FR" sz="1800" dirty="0" err="1">
                <a:sym typeface="Wingdings" panose="05000000000000000000" pitchFamily="2" charset="2"/>
              </a:rPr>
              <a:t>php</a:t>
            </a:r>
            <a:r>
              <a:rPr lang="fr-FR" sz="1800" dirty="0">
                <a:sym typeface="Wingdings" panose="05000000000000000000" pitchFamily="2" charset="2"/>
              </a:rPr>
              <a:t>, </a:t>
            </a:r>
            <a:r>
              <a:rPr lang="fr-FR" sz="1800" dirty="0" err="1">
                <a:sym typeface="Wingdings" panose="05000000000000000000" pitchFamily="2" charset="2"/>
              </a:rPr>
              <a:t>css</a:t>
            </a:r>
            <a:r>
              <a:rPr lang="fr-FR" sz="1800" dirty="0">
                <a:sym typeface="Wingdings" panose="05000000000000000000" pitchFamily="2" charset="2"/>
              </a:rPr>
              <a:t>, …)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sz="1800" b="1" dirty="0">
                <a:sym typeface="Wingdings" panose="05000000000000000000" pitchFamily="2" charset="2"/>
              </a:rPr>
              <a:t>Fondamentaux des Maths II </a:t>
            </a:r>
            <a:r>
              <a:rPr lang="fr-FR" sz="1800" dirty="0">
                <a:sym typeface="Wingdings" panose="05000000000000000000" pitchFamily="2" charset="2"/>
              </a:rPr>
              <a:t>: </a:t>
            </a:r>
            <a:r>
              <a:rPr lang="fr-FR" sz="1800" dirty="0"/>
              <a:t>Calcul matriciel, Espaces vectoriels, Applications linéaires, Les réels, Fractions rationnelles, Fonctions réelles, Intégration, Formules de Taylor, Équations différentielles</a:t>
            </a:r>
            <a:endParaRPr lang="fr-FR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2886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645919" y="195506"/>
            <a:ext cx="930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Environnement Numérique de Travail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70115" y="1567543"/>
            <a:ext cx="11615056" cy="4720046"/>
          </a:xfrm>
        </p:spPr>
        <p:txBody>
          <a:bodyPr>
            <a:normAutofit fontScale="92500"/>
          </a:bodyPr>
          <a:lstStyle/>
          <a:p>
            <a:r>
              <a:rPr lang="fr-FR" dirty="0"/>
              <a:t>Activer mon compte sésame </a:t>
            </a:r>
            <a:r>
              <a:rPr lang="fr-FR" i="1" u="sng" dirty="0">
                <a:hlinkClick r:id="rId2"/>
              </a:rPr>
              <a:t>https://sesame.univ-lyon1.fr/</a:t>
            </a:r>
            <a:endParaRPr lang="fr-FR" i="1" u="sng" dirty="0"/>
          </a:p>
          <a:p>
            <a:r>
              <a:rPr lang="fr-FR" dirty="0"/>
              <a:t>Adresse mail universitaire : </a:t>
            </a:r>
            <a:r>
              <a:rPr lang="fr-FR" dirty="0">
                <a:hlinkClick r:id="rId3"/>
              </a:rPr>
              <a:t>prénom.nom@etu.univ-lyon1.fr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La seule que nous utiliserons pendant l’année !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A consulter QUOTIDIENNEMENT !!!</a:t>
            </a:r>
          </a:p>
          <a:p>
            <a:r>
              <a:rPr lang="fr-FR" dirty="0"/>
              <a:t>Emploi du temps : adeweb.univ-lyon1.fr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A consulter QUOTIDIENNEMENT !!!</a:t>
            </a:r>
            <a:endParaRPr lang="fr-FR" dirty="0"/>
          </a:p>
          <a:p>
            <a:r>
              <a:rPr lang="fr-FR" dirty="0"/>
              <a:t>Notes / informations pédagogiques : </a:t>
            </a:r>
            <a:r>
              <a:rPr lang="fr-FR" dirty="0">
                <a:hlinkClick r:id="rId4"/>
              </a:rPr>
              <a:t>https://tomusss.univ-lyon1.fr</a:t>
            </a:r>
            <a:r>
              <a:rPr lang="fr-FR" dirty="0"/>
              <a:t>  </a:t>
            </a:r>
          </a:p>
          <a:p>
            <a:r>
              <a:rPr lang="fr-FR" dirty="0"/>
              <a:t>Informations diverses : site de la licence STS </a:t>
            </a:r>
            <a:r>
              <a:rPr lang="fr-FR" dirty="0">
                <a:hlinkClick r:id="rId5"/>
              </a:rPr>
              <a:t>https://sciences-licence.univ-lyon1.fr/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convocation aux examens</a:t>
            </a:r>
          </a:p>
          <a:p>
            <a:pPr lvl="1"/>
            <a:r>
              <a:rPr lang="fr-FR" dirty="0"/>
              <a:t>calendrier (vacances)</a:t>
            </a:r>
          </a:p>
          <a:p>
            <a:pPr lvl="1"/>
            <a:r>
              <a:rPr lang="fr-FR" dirty="0"/>
              <a:t>procédures (réinscription, Dispense assiduité, …)</a:t>
            </a:r>
          </a:p>
        </p:txBody>
      </p:sp>
    </p:spTree>
    <p:extLst>
      <p:ext uri="{BB962C8B-B14F-4D97-AF65-F5344CB8AC3E}">
        <p14:creationId xmlns:p14="http://schemas.microsoft.com/office/powerpoint/2010/main" val="4070683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645919" y="195506"/>
            <a:ext cx="930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Environnement Numérique de Travail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70115" y="1567543"/>
            <a:ext cx="11615056" cy="4720046"/>
          </a:xfrm>
        </p:spPr>
        <p:txBody>
          <a:bodyPr>
            <a:normAutofit fontScale="92500"/>
          </a:bodyPr>
          <a:lstStyle/>
          <a:p>
            <a:r>
              <a:rPr lang="fr-FR" dirty="0"/>
              <a:t>Activer mon compte sésame </a:t>
            </a:r>
            <a:r>
              <a:rPr lang="fr-FR" i="1" u="sng" dirty="0">
                <a:hlinkClick r:id="rId2"/>
              </a:rPr>
              <a:t>https://sesame.univ-lyon1.fr/</a:t>
            </a:r>
            <a:endParaRPr lang="fr-FR" i="1" u="sng" dirty="0"/>
          </a:p>
          <a:p>
            <a:r>
              <a:rPr lang="fr-FR" dirty="0"/>
              <a:t>Adresse mail universitaire : </a:t>
            </a:r>
            <a:r>
              <a:rPr lang="fr-FR" dirty="0">
                <a:hlinkClick r:id="rId3"/>
              </a:rPr>
              <a:t>prénom.nom@etu.univ-lyon1.fr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La seule que nous utiliserons pendant l’année !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A consulter QUOTIDIENNEMENT !!!</a:t>
            </a:r>
          </a:p>
          <a:p>
            <a:r>
              <a:rPr lang="fr-FR" dirty="0"/>
              <a:t>Emploi du temps : adeweb.univ-lyon1.fr 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A consulter QUOTIDIENNEMENT !!!</a:t>
            </a:r>
            <a:endParaRPr lang="fr-FR" dirty="0"/>
          </a:p>
          <a:p>
            <a:r>
              <a:rPr lang="fr-FR" dirty="0"/>
              <a:t>Notes / informations pédagogiques : </a:t>
            </a:r>
            <a:r>
              <a:rPr lang="fr-FR" dirty="0">
                <a:hlinkClick r:id="rId4"/>
              </a:rPr>
              <a:t>https://tomusss.univ-lyon1.fr</a:t>
            </a:r>
            <a:r>
              <a:rPr lang="fr-FR" dirty="0"/>
              <a:t>  </a:t>
            </a:r>
          </a:p>
          <a:p>
            <a:r>
              <a:rPr lang="fr-FR" dirty="0"/>
              <a:t>Informations diverses : site de la licence STS </a:t>
            </a:r>
            <a:r>
              <a:rPr lang="fr-FR" dirty="0">
                <a:hlinkClick r:id="rId5"/>
              </a:rPr>
              <a:t>https://sciences-licence.univ-lyon1.fr/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convocation aux examens</a:t>
            </a:r>
          </a:p>
          <a:p>
            <a:pPr lvl="1"/>
            <a:r>
              <a:rPr lang="fr-FR" dirty="0"/>
              <a:t>calendrier (vacances)</a:t>
            </a:r>
          </a:p>
          <a:p>
            <a:pPr lvl="1"/>
            <a:r>
              <a:rPr lang="fr-FR" dirty="0"/>
              <a:t>procédures (réinscription, Dispense assiduité, …)</a:t>
            </a:r>
          </a:p>
        </p:txBody>
      </p:sp>
    </p:spTree>
    <p:extLst>
      <p:ext uri="{BB962C8B-B14F-4D97-AF65-F5344CB8AC3E}">
        <p14:creationId xmlns:p14="http://schemas.microsoft.com/office/powerpoint/2010/main" val="378350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" name="Triangle rectangle 3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676" name="ZoneTexte 4"/>
          <p:cNvSpPr txBox="1">
            <a:spLocks noChangeArrowheads="1"/>
          </p:cNvSpPr>
          <p:nvPr/>
        </p:nvSpPr>
        <p:spPr bwMode="auto">
          <a:xfrm>
            <a:off x="1774825" y="211139"/>
            <a:ext cx="6192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SCIENCES ET TECHNOLOGIES</a:t>
            </a:r>
          </a:p>
        </p:txBody>
      </p:sp>
      <p:pic>
        <p:nvPicPr>
          <p:cNvPr id="28677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54138"/>
            <a:ext cx="60055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e 24"/>
          <p:cNvGrpSpPr>
            <a:grpSpLocks/>
          </p:cNvGrpSpPr>
          <p:nvPr/>
        </p:nvGrpSpPr>
        <p:grpSpPr bwMode="auto">
          <a:xfrm>
            <a:off x="1774826" y="2492375"/>
            <a:ext cx="8107363" cy="338138"/>
            <a:chOff x="528736" y="2138079"/>
            <a:chExt cx="8106584" cy="339286"/>
          </a:xfrm>
        </p:grpSpPr>
        <p:sp>
          <p:nvSpPr>
            <p:cNvPr id="28686" name="Rectangle 22"/>
            <p:cNvSpPr>
              <a:spLocks noChangeArrowheads="1"/>
            </p:cNvSpPr>
            <p:nvPr/>
          </p:nvSpPr>
          <p:spPr bwMode="auto">
            <a:xfrm>
              <a:off x="755575" y="2138079"/>
              <a:ext cx="7879745" cy="33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Formation d’une durée de 3 ans</a:t>
              </a:r>
            </a:p>
          </p:txBody>
        </p:sp>
        <p:pic>
          <p:nvPicPr>
            <p:cNvPr id="28687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1937">
              <a:off x="528736" y="2184510"/>
              <a:ext cx="248663" cy="2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9" name="Groupe 24"/>
          <p:cNvGrpSpPr>
            <a:grpSpLocks/>
          </p:cNvGrpSpPr>
          <p:nvPr/>
        </p:nvGrpSpPr>
        <p:grpSpPr bwMode="auto">
          <a:xfrm>
            <a:off x="1774826" y="3500439"/>
            <a:ext cx="8107363" cy="338137"/>
            <a:chOff x="528736" y="2138079"/>
            <a:chExt cx="8106584" cy="339286"/>
          </a:xfrm>
        </p:grpSpPr>
        <p:sp>
          <p:nvSpPr>
            <p:cNvPr id="28684" name="Rectangle 15"/>
            <p:cNvSpPr>
              <a:spLocks noChangeArrowheads="1"/>
            </p:cNvSpPr>
            <p:nvPr/>
          </p:nvSpPr>
          <p:spPr bwMode="auto">
            <a:xfrm>
              <a:off x="755575" y="2138079"/>
              <a:ext cx="7879745" cy="33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latin typeface="Cambria" panose="02040503050406030204" pitchFamily="18" charset="0"/>
                  <a:cs typeface="Droid Serif" pitchFamily="18" charset="0"/>
                </a:rPr>
                <a:t>Orientation progressive au cours des 3 années de la licence :</a:t>
              </a:r>
            </a:p>
          </p:txBody>
        </p:sp>
        <p:pic>
          <p:nvPicPr>
            <p:cNvPr id="28685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1937">
              <a:off x="528736" y="2184510"/>
              <a:ext cx="248663" cy="2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0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4076701"/>
            <a:ext cx="71882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1" name="Groupe 24"/>
          <p:cNvGrpSpPr>
            <a:grpSpLocks/>
          </p:cNvGrpSpPr>
          <p:nvPr/>
        </p:nvGrpSpPr>
        <p:grpSpPr bwMode="auto">
          <a:xfrm>
            <a:off x="1774826" y="2976564"/>
            <a:ext cx="8107363" cy="338137"/>
            <a:chOff x="528736" y="2138079"/>
            <a:chExt cx="8106584" cy="339286"/>
          </a:xfrm>
        </p:grpSpPr>
        <p:sp>
          <p:nvSpPr>
            <p:cNvPr id="28682" name="Rectangle 22"/>
            <p:cNvSpPr>
              <a:spLocks noChangeArrowheads="1"/>
            </p:cNvSpPr>
            <p:nvPr/>
          </p:nvSpPr>
          <p:spPr bwMode="auto">
            <a:xfrm>
              <a:off x="755575" y="2138079"/>
              <a:ext cx="7879745" cy="33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latin typeface="Cambria" panose="02040503050406030204" pitchFamily="18" charset="0"/>
                  <a:cs typeface="Droid Serif" pitchFamily="18" charset="0"/>
                </a:rPr>
                <a:t>20h à 25h de cours par semaine</a:t>
              </a:r>
            </a:p>
          </p:txBody>
        </p:sp>
        <p:pic>
          <p:nvPicPr>
            <p:cNvPr id="28683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1937">
              <a:off x="528736" y="2193400"/>
              <a:ext cx="248663" cy="2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e 1"/>
          <p:cNvGrpSpPr>
            <a:grpSpLocks/>
          </p:cNvGrpSpPr>
          <p:nvPr/>
        </p:nvGrpSpPr>
        <p:grpSpPr bwMode="auto">
          <a:xfrm>
            <a:off x="8383475" y="1848466"/>
            <a:ext cx="2606901" cy="1956422"/>
            <a:chOff x="4862879" y="2987675"/>
            <a:chExt cx="3387359" cy="2881313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5" b="-4037"/>
            <a:stretch>
              <a:fillRect/>
            </a:stretch>
          </p:blipFill>
          <p:spPr bwMode="auto">
            <a:xfrm>
              <a:off x="4876800" y="2987675"/>
              <a:ext cx="3373438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2"/>
            <p:cNvSpPr txBox="1">
              <a:spLocks noChangeArrowheads="1"/>
            </p:cNvSpPr>
            <p:nvPr/>
          </p:nvSpPr>
          <p:spPr bwMode="auto">
            <a:xfrm>
              <a:off x="4862879" y="3090160"/>
              <a:ext cx="3159603" cy="20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400" dirty="0">
                  <a:solidFill>
                    <a:schemeClr val="bg1"/>
                  </a:solidFill>
                  <a:latin typeface="+mj-lt"/>
                </a:rPr>
                <a:t>LA LICENCE  STS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1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bg1"/>
                  </a:solidFill>
                  <a:latin typeface="+mj-lt"/>
                  <a:ea typeface="SimSun" panose="02010600030101010101" pitchFamily="2" charset="-122"/>
                </a:rPr>
                <a:t>PORTAIL</a:t>
              </a:r>
              <a:br>
                <a:rPr lang="fr-FR" altLang="fr-FR" sz="1800" dirty="0">
                  <a:solidFill>
                    <a:schemeClr val="bg1"/>
                  </a:solidFill>
                  <a:latin typeface="+mj-lt"/>
                  <a:ea typeface="SimSun" panose="02010600030101010101" pitchFamily="2" charset="-122"/>
                </a:rPr>
              </a:br>
              <a:r>
                <a:rPr lang="fr-FR" altLang="fr-FR" sz="1800" b="1" dirty="0">
                  <a:solidFill>
                    <a:schemeClr val="bg1"/>
                  </a:solidFill>
                  <a:latin typeface="+mj-lt"/>
                  <a:ea typeface="SimSun" panose="02010600030101010101" pitchFamily="2" charset="-122"/>
                </a:rPr>
                <a:t>MATHÉMATIQUES INFORMATIQUE </a:t>
              </a:r>
              <a:endParaRPr lang="fr-FR" altLang="fr-FR" sz="9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94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645919" y="195506"/>
            <a:ext cx="930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PROCHAINS RDV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41120" y="1567543"/>
            <a:ext cx="10012680" cy="4720046"/>
          </a:xfrm>
        </p:spPr>
        <p:txBody>
          <a:bodyPr>
            <a:norm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Test de positionnement Scientifique  </a:t>
            </a:r>
            <a:r>
              <a:rPr lang="fr-FR" b="1" dirty="0">
                <a:sym typeface="Wingdings" panose="05000000000000000000" pitchFamily="2" charset="2"/>
              </a:rPr>
              <a:t>lundi 2 septembre de 15h45 à 17h00 amphi Thémis 8 et 9</a:t>
            </a:r>
          </a:p>
          <a:p>
            <a:r>
              <a:rPr lang="fr-FR" dirty="0">
                <a:sym typeface="Wingdings" panose="05000000000000000000" pitchFamily="2" charset="2"/>
              </a:rPr>
              <a:t>Rendez-vous avec mon référent pédagogique. 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Trouver le créneau : </a:t>
            </a:r>
            <a:r>
              <a:rPr lang="fr-FR" i="1" dirty="0">
                <a:sym typeface="Wingdings" panose="05000000000000000000" pitchFamily="2" charset="2"/>
                <a:hlinkClick r:id="rId2"/>
              </a:rPr>
              <a:t>https://rendezvous.univ-lyon1.fr/login_etu</a:t>
            </a:r>
            <a:r>
              <a:rPr lang="fr-FR" i="1" dirty="0">
                <a:sym typeface="Wingdings" panose="05000000000000000000" pitchFamily="2" charset="2"/>
              </a:rPr>
              <a:t> </a:t>
            </a:r>
          </a:p>
          <a:p>
            <a:r>
              <a:rPr lang="fr-FR" dirty="0">
                <a:sym typeface="Wingdings" panose="05000000000000000000" pitchFamily="2" charset="2"/>
              </a:rPr>
              <a:t>Test de positionnement en Langues 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Choisir le créneau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i="1" dirty="0">
                <a:sym typeface="Wingdings" panose="05000000000000000000" pitchFamily="2" charset="2"/>
                <a:hlinkClick r:id="rId3"/>
              </a:rPr>
              <a:t>https://tomusss.univ-lyon1.fr</a:t>
            </a:r>
            <a:r>
              <a:rPr lang="fr-FR" i="1" dirty="0">
                <a:sym typeface="Wingdings" panose="05000000000000000000" pitchFamily="2" charset="2"/>
              </a:rPr>
              <a:t> </a:t>
            </a:r>
          </a:p>
          <a:p>
            <a:r>
              <a:rPr lang="fr-FR" dirty="0">
                <a:sym typeface="Wingdings" panose="05000000000000000000" pitchFamily="2" charset="2"/>
              </a:rPr>
              <a:t>Tout le programme de la semaine d’intégration : </a:t>
            </a:r>
            <a:r>
              <a:rPr lang="fr-FR" dirty="0">
                <a:sym typeface="Wingdings" panose="05000000000000000000" pitchFamily="2" charset="2"/>
                <a:hlinkClick r:id="rId4"/>
              </a:rPr>
              <a:t>https://etu.univ-lyon1.fr/semaine-d-integration-programme-complet-954338.kjsp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77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513114" y="1077686"/>
            <a:ext cx="8534400" cy="5776232"/>
            <a:chOff x="1524000" y="117475"/>
            <a:chExt cx="9144000" cy="6740525"/>
          </a:xfrm>
        </p:grpSpPr>
        <p:pic>
          <p:nvPicPr>
            <p:cNvPr id="5122" name="Picture 2" descr="campus_o_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55626"/>
              <a:ext cx="9144000" cy="597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4691063" y="555626"/>
              <a:ext cx="0" cy="18716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 flipV="1">
              <a:off x="7716838" y="5595938"/>
              <a:ext cx="0" cy="10080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 flipV="1">
              <a:off x="5483225" y="3436939"/>
              <a:ext cx="0" cy="30956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2351584" y="117475"/>
              <a:ext cx="2223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u="sng" dirty="0" err="1">
                  <a:solidFill>
                    <a:srgbClr val="FF0000"/>
                  </a:solidFill>
                </a:rPr>
                <a:t>Nautibus</a:t>
              </a:r>
              <a:r>
                <a:rPr lang="fr-FR" altLang="fr-FR" sz="1800" b="1" u="sng" dirty="0">
                  <a:solidFill>
                    <a:srgbClr val="FF0000"/>
                  </a:solidFill>
                </a:rPr>
                <a:t> : </a:t>
              </a:r>
              <a:r>
                <a:rPr lang="fr-FR" altLang="fr-FR" sz="1800" b="1" u="sng" dirty="0" err="1">
                  <a:solidFill>
                    <a:srgbClr val="FF0000"/>
                  </a:solidFill>
                </a:rPr>
                <a:t>dpt</a:t>
              </a:r>
              <a:r>
                <a:rPr lang="fr-FR" altLang="fr-FR" sz="1800" b="1" u="sng" dirty="0">
                  <a:solidFill>
                    <a:srgbClr val="FF0000"/>
                  </a:solidFill>
                </a:rPr>
                <a:t> Info</a:t>
              </a: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035660" y="6264024"/>
              <a:ext cx="2505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u="sng" dirty="0"/>
                <a:t>Braconnier : </a:t>
              </a:r>
              <a:r>
                <a:rPr lang="fr-FR" altLang="fr-FR" sz="1800" u="sng" dirty="0" err="1"/>
                <a:t>dpt</a:t>
              </a:r>
              <a:r>
                <a:rPr lang="fr-FR" altLang="fr-FR" sz="1800" u="sng" dirty="0"/>
                <a:t> Maths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7772400" y="6491288"/>
              <a:ext cx="168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b="1" u="sng">
                  <a:solidFill>
                    <a:srgbClr val="FF0000"/>
                  </a:solidFill>
                </a:rPr>
                <a:t>Quai 43 : BAL</a:t>
              </a:r>
            </a:p>
          </p:txBody>
        </p:sp>
        <p:sp>
          <p:nvSpPr>
            <p:cNvPr id="5129" name="Line 10"/>
            <p:cNvSpPr>
              <a:spLocks noChangeShapeType="1"/>
            </p:cNvSpPr>
            <p:nvPr/>
          </p:nvSpPr>
          <p:spPr bwMode="auto">
            <a:xfrm>
              <a:off x="7499350" y="485775"/>
              <a:ext cx="0" cy="2806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0" name="Text Box 11"/>
            <p:cNvSpPr txBox="1">
              <a:spLocks noChangeArrowheads="1"/>
            </p:cNvSpPr>
            <p:nvPr/>
          </p:nvSpPr>
          <p:spPr bwMode="auto">
            <a:xfrm>
              <a:off x="7515225" y="188914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u="sng"/>
                <a:t>Bibliothèque</a:t>
              </a:r>
            </a:p>
          </p:txBody>
        </p:sp>
        <p:sp>
          <p:nvSpPr>
            <p:cNvPr id="5131" name="Oval 12"/>
            <p:cNvSpPr>
              <a:spLocks noChangeArrowheads="1"/>
            </p:cNvSpPr>
            <p:nvPr/>
          </p:nvSpPr>
          <p:spPr bwMode="auto">
            <a:xfrm>
              <a:off x="6780213" y="3724276"/>
              <a:ext cx="647700" cy="14398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5132" name="Line 13"/>
            <p:cNvSpPr>
              <a:spLocks noChangeShapeType="1"/>
            </p:cNvSpPr>
            <p:nvPr/>
          </p:nvSpPr>
          <p:spPr bwMode="auto">
            <a:xfrm flipV="1">
              <a:off x="6348413" y="4948239"/>
              <a:ext cx="0" cy="15843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6040438" y="6480176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u="sng" dirty="0"/>
                <a:t>ARIANE</a:t>
              </a:r>
            </a:p>
          </p:txBody>
        </p:sp>
        <p:sp>
          <p:nvSpPr>
            <p:cNvPr id="5134" name="Line 15"/>
            <p:cNvSpPr>
              <a:spLocks noChangeShapeType="1"/>
            </p:cNvSpPr>
            <p:nvPr/>
          </p:nvSpPr>
          <p:spPr bwMode="auto">
            <a:xfrm>
              <a:off x="6851650" y="628651"/>
              <a:ext cx="0" cy="18716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35" name="Text Box 16"/>
            <p:cNvSpPr txBox="1">
              <a:spLocks noChangeArrowheads="1"/>
            </p:cNvSpPr>
            <p:nvPr/>
          </p:nvSpPr>
          <p:spPr bwMode="auto">
            <a:xfrm>
              <a:off x="5967413" y="215352"/>
              <a:ext cx="10823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u="sng" dirty="0"/>
                <a:t>Grignard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211139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14242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645919" y="195506"/>
            <a:ext cx="930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POUR VOUS AIDER TOUT AU LONG DE L’ANNEE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41120" y="1567543"/>
            <a:ext cx="10012680" cy="472004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 </a:t>
            </a:r>
            <a:r>
              <a:rPr kumimoji="1" lang="fr-FR" dirty="0"/>
              <a:t>Les référents pédagogiques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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Vos enseignants (en CM, en TP, en TD)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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Les tuteurs, étudiants de L3 et Master (déambulatoire ou </a:t>
            </a:r>
            <a:r>
              <a:rPr lang="fr-FR" dirty="0" err="1">
                <a:solidFill>
                  <a:schemeClr val="tx2"/>
                </a:solidFill>
              </a:rPr>
              <a:t>Nautibus</a:t>
            </a:r>
            <a:r>
              <a:rPr lang="fr-FR" dirty="0">
                <a:solidFill>
                  <a:schemeClr val="tx2"/>
                </a:solidFill>
              </a:rPr>
              <a:t> pour info)</a:t>
            </a:r>
            <a:endParaRPr lang="fr-FR" sz="800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-FR" dirty="0">
                <a:solidFill>
                  <a:schemeClr val="tx2"/>
                </a:solidFill>
              </a:rPr>
              <a:t>Ainsi que…</a:t>
            </a:r>
            <a:endParaRPr lang="fr-FR" sz="8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FF6600"/>
              </a:buClr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Le Bureau d’Accueil dans le déambulatoire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rgbClr val="FF6600"/>
              </a:buClr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/>
              <a:t>La BU, Bibliothèque Universitaire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/>
              <a:t>Le BVE, Bureau de la Vie Etudiante (Astrée)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 </a:t>
            </a:r>
            <a:r>
              <a:rPr lang="fr-FR" sz="2000" dirty="0"/>
              <a:t>Le SOIE (Le Quai 43)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 </a:t>
            </a:r>
            <a:r>
              <a:rPr lang="fr-FR" sz="2000" dirty="0"/>
              <a:t>La MPU, Médecine Préventive Universitaire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/>
              <a:t>Le CROUS, service social (Thémis)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/>
              <a:t>La Mission HANDICAP (Astrée)</a:t>
            </a:r>
            <a:endParaRPr lang="fr-FR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FR" sz="2000" dirty="0">
                <a:solidFill>
                  <a:srgbClr val="FF0000"/>
                </a:solidFill>
                <a:sym typeface="Wingdings" pitchFamily="2" charset="2"/>
              </a:rPr>
              <a:t> </a:t>
            </a:r>
            <a:r>
              <a:rPr kumimoji="1" lang="fr-FR" sz="2000" dirty="0"/>
              <a:t>BOREAL, Bureau </a:t>
            </a:r>
            <a:r>
              <a:rPr kumimoji="1" lang="fr-FR" sz="2000" dirty="0" err="1"/>
              <a:t>d’ORientation</a:t>
            </a:r>
            <a:r>
              <a:rPr kumimoji="1" lang="fr-FR" sz="2000" dirty="0"/>
              <a:t> des Etudiants étrangers Accueillis à Lyon 1 (Astrée)</a:t>
            </a:r>
          </a:p>
        </p:txBody>
      </p:sp>
    </p:spTree>
    <p:extLst>
      <p:ext uri="{BB962C8B-B14F-4D97-AF65-F5344CB8AC3E}">
        <p14:creationId xmlns:p14="http://schemas.microsoft.com/office/powerpoint/2010/main" val="2660385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7488" y="0"/>
            <a:ext cx="928903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2741">
            <a:off x="3875202" y="533611"/>
            <a:ext cx="4177981" cy="5790779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41" y="6165304"/>
            <a:ext cx="1920186" cy="6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5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9" y="188640"/>
            <a:ext cx="6146761" cy="1080121"/>
            <a:chOff x="0" y="-27384"/>
            <a:chExt cx="9144000" cy="2016224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27384"/>
              <a:ext cx="9144000" cy="2016224"/>
              <a:chOff x="0" y="-27384"/>
              <a:chExt cx="9144000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-27384"/>
                <a:ext cx="9144000" cy="1139438"/>
              </a:xfrm>
              <a:prstGeom prst="rect">
                <a:avLst/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>
                  <a:solidFill>
                    <a:srgbClr val="FFC000"/>
                  </a:solidFill>
                </a:endParaRPr>
              </a:p>
              <a:p>
                <a:pPr algn="ctr">
                  <a:defRPr/>
                </a:pPr>
                <a:r>
                  <a:rPr lang="fr-FR" sz="2400" b="1" dirty="0">
                    <a:solidFill>
                      <a:srgbClr val="FFC000"/>
                    </a:solidFill>
                  </a:rPr>
                  <a:t>                                                </a:t>
                </a:r>
                <a:endParaRPr lang="fr-FR" dirty="0"/>
              </a:p>
            </p:txBody>
          </p:sp>
          <p:sp>
            <p:nvSpPr>
              <p:cNvPr id="6" name="Triangle isocèle 5"/>
              <p:cNvSpPr/>
              <p:nvPr/>
            </p:nvSpPr>
            <p:spPr>
              <a:xfrm rot="16200000">
                <a:off x="916378" y="632784"/>
                <a:ext cx="1321522" cy="1390590"/>
              </a:xfrm>
              <a:prstGeom prst="triangle">
                <a:avLst>
                  <a:gd name="adj" fmla="val 46775"/>
                </a:avLst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8640"/>
              <a:ext cx="1763688" cy="1368152"/>
            </a:xfrm>
            <a:prstGeom prst="rect">
              <a:avLst/>
            </a:prstGeom>
            <a:solidFill>
              <a:srgbClr val="01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0" y="-841"/>
            <a:ext cx="9144000" cy="79989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24000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</a:rPr>
              <a:t>PRESENTATION DU SOIE</a:t>
            </a:r>
          </a:p>
          <a:p>
            <a:endParaRPr lang="fr-FR" dirty="0"/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11" y="1293740"/>
            <a:ext cx="9144000" cy="533098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4151785" y="6021288"/>
            <a:ext cx="1142457" cy="37852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hlinkClick r:id="rId2"/>
              </a:rPr>
              <a:t>Lien vidéo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38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9" y="188640"/>
            <a:ext cx="6146761" cy="1080121"/>
            <a:chOff x="0" y="-27384"/>
            <a:chExt cx="9144000" cy="2016224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27384"/>
              <a:ext cx="9144000" cy="2016224"/>
              <a:chOff x="0" y="-27384"/>
              <a:chExt cx="9144000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-27384"/>
                <a:ext cx="9144000" cy="1139438"/>
              </a:xfrm>
              <a:prstGeom prst="rect">
                <a:avLst/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>
                  <a:solidFill>
                    <a:srgbClr val="FFC000"/>
                  </a:solidFill>
                </a:endParaRPr>
              </a:p>
              <a:p>
                <a:pPr algn="ctr">
                  <a:defRPr/>
                </a:pPr>
                <a:r>
                  <a:rPr lang="fr-FR" sz="2400" b="1" dirty="0">
                    <a:solidFill>
                      <a:srgbClr val="FFC000"/>
                    </a:solidFill>
                  </a:rPr>
                  <a:t>                                                </a:t>
                </a:r>
                <a:endParaRPr lang="fr-FR" dirty="0"/>
              </a:p>
            </p:txBody>
          </p:sp>
          <p:sp>
            <p:nvSpPr>
              <p:cNvPr id="6" name="Triangle isocèle 5"/>
              <p:cNvSpPr/>
              <p:nvPr/>
            </p:nvSpPr>
            <p:spPr>
              <a:xfrm rot="16200000">
                <a:off x="916378" y="632784"/>
                <a:ext cx="1321522" cy="1390590"/>
              </a:xfrm>
              <a:prstGeom prst="triangle">
                <a:avLst>
                  <a:gd name="adj" fmla="val 46775"/>
                </a:avLst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8640"/>
              <a:ext cx="1763688" cy="1368152"/>
            </a:xfrm>
            <a:prstGeom prst="rect">
              <a:avLst/>
            </a:prstGeom>
            <a:solidFill>
              <a:srgbClr val="01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0" y="-841"/>
            <a:ext cx="9144000" cy="79989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044720" y="4849900"/>
            <a:ext cx="3304945" cy="131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Réorientation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044721" y="2060849"/>
            <a:ext cx="3053811" cy="131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Orientation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7111536" y="2068310"/>
            <a:ext cx="3304945" cy="131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Insertion professionnelle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24000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</a:rPr>
              <a:t>NOS MISSIONS</a:t>
            </a:r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41" y="6165304"/>
            <a:ext cx="1920186" cy="600541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080280" y="4077072"/>
            <a:ext cx="8192185" cy="0"/>
          </a:xfrm>
          <a:prstGeom prst="straightConnector1">
            <a:avLst/>
          </a:prstGeom>
          <a:ln w="38100">
            <a:solidFill>
              <a:srgbClr val="015B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50" y="4287925"/>
            <a:ext cx="824285" cy="79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14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9" y="188640"/>
            <a:ext cx="6146761" cy="1080121"/>
            <a:chOff x="0" y="-27384"/>
            <a:chExt cx="9144000" cy="2016224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27384"/>
              <a:ext cx="9144000" cy="2016224"/>
              <a:chOff x="0" y="-27384"/>
              <a:chExt cx="9144000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-27384"/>
                <a:ext cx="9144000" cy="1139438"/>
              </a:xfrm>
              <a:prstGeom prst="rect">
                <a:avLst/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>
                  <a:solidFill>
                    <a:srgbClr val="FFC000"/>
                  </a:solidFill>
                </a:endParaRPr>
              </a:p>
              <a:p>
                <a:pPr algn="ctr">
                  <a:defRPr/>
                </a:pPr>
                <a:r>
                  <a:rPr lang="fr-FR" sz="2400" b="1" dirty="0">
                    <a:solidFill>
                      <a:srgbClr val="FFC000"/>
                    </a:solidFill>
                  </a:rPr>
                  <a:t>                                                </a:t>
                </a:r>
                <a:endParaRPr lang="fr-FR" dirty="0"/>
              </a:p>
            </p:txBody>
          </p:sp>
          <p:sp>
            <p:nvSpPr>
              <p:cNvPr id="6" name="Triangle isocèle 5"/>
              <p:cNvSpPr/>
              <p:nvPr/>
            </p:nvSpPr>
            <p:spPr>
              <a:xfrm rot="16200000">
                <a:off x="916378" y="632784"/>
                <a:ext cx="1321522" cy="1390590"/>
              </a:xfrm>
              <a:prstGeom prst="triangle">
                <a:avLst>
                  <a:gd name="adj" fmla="val 46775"/>
                </a:avLst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8640"/>
              <a:ext cx="1763688" cy="1368152"/>
            </a:xfrm>
            <a:prstGeom prst="rect">
              <a:avLst/>
            </a:prstGeom>
            <a:solidFill>
              <a:srgbClr val="01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0" y="-841"/>
            <a:ext cx="9144000" cy="79989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24000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</a:rPr>
              <a:t>NOUS VOUS ACCOMPAGNONS POUR …</a:t>
            </a:r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41" y="6165304"/>
            <a:ext cx="1920186" cy="6005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924" y="981073"/>
            <a:ext cx="2526196" cy="23042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75520" y="25649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46595" y="1412777"/>
            <a:ext cx="91737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Découvrir les </a:t>
            </a:r>
            <a:r>
              <a:rPr lang="fr-FR" sz="2800" b="1" dirty="0"/>
              <a:t>métiers</a:t>
            </a:r>
          </a:p>
          <a:p>
            <a:endParaRPr lang="fr-FR" sz="1000" dirty="0"/>
          </a:p>
          <a:p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Choisir votre poursuite d’</a:t>
            </a:r>
            <a:r>
              <a:rPr lang="fr-FR" sz="2800" b="1" dirty="0"/>
              <a:t>études</a:t>
            </a:r>
          </a:p>
          <a:p>
            <a:endParaRPr lang="fr-FR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Construire votre parcours selon </a:t>
            </a:r>
            <a:r>
              <a:rPr lang="fr-FR" sz="2800" b="1" dirty="0"/>
              <a:t>votre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Connaitre les </a:t>
            </a:r>
            <a:r>
              <a:rPr lang="fr-FR" sz="2800" b="1" dirty="0"/>
              <a:t>débouchés</a:t>
            </a:r>
            <a:r>
              <a:rPr lang="fr-FR" sz="2800" dirty="0"/>
              <a:t> des formations de Lyon 1</a:t>
            </a:r>
          </a:p>
          <a:p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Trouver un </a:t>
            </a:r>
            <a:r>
              <a:rPr lang="fr-FR" sz="2800" b="1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2664135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9" y="188640"/>
            <a:ext cx="6146761" cy="1080121"/>
            <a:chOff x="0" y="-27384"/>
            <a:chExt cx="9144000" cy="2016224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27384"/>
              <a:ext cx="9144000" cy="2016224"/>
              <a:chOff x="0" y="-27384"/>
              <a:chExt cx="9144000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-27384"/>
                <a:ext cx="9144000" cy="1139438"/>
              </a:xfrm>
              <a:prstGeom prst="rect">
                <a:avLst/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>
                  <a:solidFill>
                    <a:srgbClr val="FFC000"/>
                  </a:solidFill>
                </a:endParaRPr>
              </a:p>
              <a:p>
                <a:pPr algn="ctr">
                  <a:defRPr/>
                </a:pPr>
                <a:r>
                  <a:rPr lang="fr-FR" sz="2400" b="1" dirty="0">
                    <a:solidFill>
                      <a:srgbClr val="FFC000"/>
                    </a:solidFill>
                  </a:rPr>
                  <a:t>                                                </a:t>
                </a:r>
                <a:endParaRPr lang="fr-FR" dirty="0"/>
              </a:p>
            </p:txBody>
          </p:sp>
          <p:sp>
            <p:nvSpPr>
              <p:cNvPr id="6" name="Triangle isocèle 5"/>
              <p:cNvSpPr/>
              <p:nvPr/>
            </p:nvSpPr>
            <p:spPr>
              <a:xfrm rot="16200000">
                <a:off x="916378" y="632784"/>
                <a:ext cx="1321522" cy="1390590"/>
              </a:xfrm>
              <a:prstGeom prst="triangle">
                <a:avLst>
                  <a:gd name="adj" fmla="val 46775"/>
                </a:avLst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8640"/>
              <a:ext cx="1763688" cy="1368152"/>
            </a:xfrm>
            <a:prstGeom prst="rect">
              <a:avLst/>
            </a:prstGeom>
            <a:solidFill>
              <a:srgbClr val="01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0" y="-841"/>
            <a:ext cx="9144000" cy="79989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856476" y="1876967"/>
            <a:ext cx="3053811" cy="131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Nos permanences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534490" y="1876967"/>
            <a:ext cx="3053811" cy="131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RDV individuel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56476" y="3673762"/>
            <a:ext cx="3053811" cy="131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Des ateliers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534490" y="3673762"/>
            <a:ext cx="3053811" cy="131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Des événements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24000" y="18864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</a:rPr>
              <a:t>NOUS RENCONTRER</a:t>
            </a:r>
          </a:p>
          <a:p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41" y="6165304"/>
            <a:ext cx="1920186" cy="6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1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9" y="188640"/>
            <a:ext cx="6146761" cy="1080121"/>
            <a:chOff x="0" y="-27384"/>
            <a:chExt cx="9144000" cy="2016224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27384"/>
              <a:ext cx="9144000" cy="2016224"/>
              <a:chOff x="0" y="-27384"/>
              <a:chExt cx="9144000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-27384"/>
                <a:ext cx="9144000" cy="1139438"/>
              </a:xfrm>
              <a:prstGeom prst="rect">
                <a:avLst/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>
                  <a:solidFill>
                    <a:srgbClr val="FFC000"/>
                  </a:solidFill>
                </a:endParaRPr>
              </a:p>
              <a:p>
                <a:pPr algn="ctr">
                  <a:defRPr/>
                </a:pPr>
                <a:r>
                  <a:rPr lang="fr-FR" sz="2400" b="1" dirty="0">
                    <a:solidFill>
                      <a:srgbClr val="FFC000"/>
                    </a:solidFill>
                  </a:rPr>
                  <a:t>                                                </a:t>
                </a:r>
                <a:endParaRPr lang="fr-FR" dirty="0"/>
              </a:p>
            </p:txBody>
          </p:sp>
          <p:sp>
            <p:nvSpPr>
              <p:cNvPr id="6" name="Triangle isocèle 5"/>
              <p:cNvSpPr/>
              <p:nvPr/>
            </p:nvSpPr>
            <p:spPr>
              <a:xfrm rot="16200000">
                <a:off x="916378" y="632784"/>
                <a:ext cx="1321522" cy="1390590"/>
              </a:xfrm>
              <a:prstGeom prst="triangle">
                <a:avLst>
                  <a:gd name="adj" fmla="val 46775"/>
                </a:avLst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8640"/>
              <a:ext cx="1763688" cy="1368152"/>
            </a:xfrm>
            <a:prstGeom prst="rect">
              <a:avLst/>
            </a:prstGeom>
            <a:solidFill>
              <a:srgbClr val="01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044567" y="5445224"/>
            <a:ext cx="6447266" cy="1107996"/>
          </a:xfrm>
          <a:prstGeom prst="rect">
            <a:avLst/>
          </a:prstGeom>
          <a:noFill/>
          <a:ln w="38100">
            <a:solidFill>
              <a:srgbClr val="015B5E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15B5E"/>
                </a:solidFill>
              </a:rPr>
              <a:t>LUNDI - JEUDI : 12H À 17H VENDREDI : 14H À 17H</a:t>
            </a:r>
          </a:p>
          <a:p>
            <a:pPr algn="ctr"/>
            <a:endParaRPr lang="fr-FR" sz="1200" b="1" dirty="0">
              <a:solidFill>
                <a:srgbClr val="015B5E"/>
              </a:solidFill>
            </a:endParaRPr>
          </a:p>
          <a:p>
            <a:pPr algn="ctr"/>
            <a:r>
              <a:rPr lang="fr-FR" b="1" dirty="0">
                <a:solidFill>
                  <a:srgbClr val="015B5E"/>
                </a:solidFill>
              </a:rPr>
              <a:t>PERMANENCES TÉLÉPHONIQUES : 04 72 44 80 59</a:t>
            </a:r>
          </a:p>
          <a:p>
            <a:pPr algn="ctr"/>
            <a:r>
              <a:rPr lang="fr-FR" b="1" dirty="0">
                <a:solidFill>
                  <a:srgbClr val="015B5E"/>
                </a:solidFill>
              </a:rPr>
              <a:t>LUNDI - VENDREDI : 14H À 17H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-841"/>
            <a:ext cx="9144000" cy="79989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87488" y="188639"/>
            <a:ext cx="9180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C000"/>
                </a:solidFill>
              </a:rPr>
              <a:t>ESPACE-CONSEIL – Quai 43 2</a:t>
            </a:r>
            <a:r>
              <a:rPr lang="fr-FR" sz="2800" b="1" baseline="30000" dirty="0">
                <a:solidFill>
                  <a:srgbClr val="FFC000"/>
                </a:solidFill>
              </a:rPr>
              <a:t>ème</a:t>
            </a:r>
            <a:r>
              <a:rPr lang="fr-FR" sz="2800" b="1" dirty="0">
                <a:solidFill>
                  <a:srgbClr val="FFC000"/>
                </a:solidFill>
              </a:rPr>
              <a:t> étage</a:t>
            </a:r>
          </a:p>
          <a:p>
            <a:pPr algn="ctr">
              <a:defRPr/>
            </a:pPr>
            <a:endParaRPr lang="fr-FR" sz="2400" dirty="0"/>
          </a:p>
        </p:txBody>
      </p:sp>
      <p:sp>
        <p:nvSpPr>
          <p:cNvPr id="2" name="AutoShape 2" descr="https://mail.univ-lyon1.fr/owa/service.svc/s/GetFileAttachment?id=AAMkADlmNjJhYmZhLTMxNjMtNGY2MC1hMWMyLWUyMDljM2ZiZGMyNABGAAAAAACZv0%2Fyp62hQ4CfKTZkJOUZBwCSHP9BlewPT4qHrgLcXaO8ALxkbVX3AABeXdfHpeisTbXsn9USp%2FZWAAKAYtmtAAABEgAQAIen7ZLqcF9CiA5Ri4hW06U%3D&amp;isImagePreview=True&amp;X-OWA-CANARY=Nll7wtxJskqRXDNx-5oRBU0ezeqQ7NUIWd0Jb1zBjAtTI75qlPP2LYGATt6CI9fjNm6PSYLeWkw.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68" y="1253451"/>
            <a:ext cx="6462381" cy="39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42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9" y="188640"/>
            <a:ext cx="6146761" cy="1080121"/>
            <a:chOff x="0" y="-27384"/>
            <a:chExt cx="9144000" cy="2016224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27384"/>
              <a:ext cx="9144000" cy="2016224"/>
              <a:chOff x="0" y="-27384"/>
              <a:chExt cx="9144000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-27384"/>
                <a:ext cx="9144000" cy="1139438"/>
              </a:xfrm>
              <a:prstGeom prst="rect">
                <a:avLst/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>
                  <a:solidFill>
                    <a:srgbClr val="FFC000"/>
                  </a:solidFill>
                </a:endParaRPr>
              </a:p>
              <a:p>
                <a:pPr algn="ctr">
                  <a:defRPr/>
                </a:pPr>
                <a:r>
                  <a:rPr lang="fr-FR" sz="2400" b="1" dirty="0">
                    <a:solidFill>
                      <a:srgbClr val="FFC000"/>
                    </a:solidFill>
                  </a:rPr>
                  <a:t>                                                </a:t>
                </a:r>
                <a:endParaRPr lang="fr-FR" dirty="0"/>
              </a:p>
            </p:txBody>
          </p:sp>
          <p:sp>
            <p:nvSpPr>
              <p:cNvPr id="6" name="Triangle isocèle 5"/>
              <p:cNvSpPr/>
              <p:nvPr/>
            </p:nvSpPr>
            <p:spPr>
              <a:xfrm rot="16200000">
                <a:off x="916378" y="632784"/>
                <a:ext cx="1321522" cy="1390590"/>
              </a:xfrm>
              <a:prstGeom prst="triangle">
                <a:avLst>
                  <a:gd name="adj" fmla="val 46775"/>
                </a:avLst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8640"/>
              <a:ext cx="1763688" cy="1368152"/>
            </a:xfrm>
            <a:prstGeom prst="rect">
              <a:avLst/>
            </a:prstGeom>
            <a:solidFill>
              <a:srgbClr val="01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044567" y="5445224"/>
            <a:ext cx="6447266" cy="1107996"/>
          </a:xfrm>
          <a:prstGeom prst="rect">
            <a:avLst/>
          </a:prstGeom>
          <a:noFill/>
          <a:ln w="38100">
            <a:solidFill>
              <a:srgbClr val="015B5E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15B5E"/>
                </a:solidFill>
              </a:rPr>
              <a:t>LUNDI - JEUDI : 12H À 17H VENDREDI : 14H À 17H</a:t>
            </a:r>
          </a:p>
          <a:p>
            <a:pPr algn="ctr"/>
            <a:endParaRPr lang="fr-FR" sz="1200" b="1" dirty="0">
              <a:solidFill>
                <a:srgbClr val="015B5E"/>
              </a:solidFill>
            </a:endParaRPr>
          </a:p>
          <a:p>
            <a:pPr algn="ctr"/>
            <a:r>
              <a:rPr lang="fr-FR" b="1" dirty="0">
                <a:solidFill>
                  <a:srgbClr val="015B5E"/>
                </a:solidFill>
              </a:rPr>
              <a:t>PERMANENCES TÉLÉPHONIQUES : 04 72 44 80 59</a:t>
            </a:r>
          </a:p>
          <a:p>
            <a:pPr algn="ctr"/>
            <a:r>
              <a:rPr lang="fr-FR" b="1" dirty="0">
                <a:solidFill>
                  <a:srgbClr val="015B5E"/>
                </a:solidFill>
              </a:rPr>
              <a:t>LUNDI - VENDREDI : 14H À 17H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-841"/>
            <a:ext cx="9144000" cy="79989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487488" y="188640"/>
            <a:ext cx="9180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C000"/>
                </a:solidFill>
              </a:rPr>
              <a:t>ESPACE-CONSEIL - Quai 43 2</a:t>
            </a:r>
            <a:r>
              <a:rPr lang="fr-FR" sz="2800" b="1" baseline="30000" dirty="0">
                <a:solidFill>
                  <a:srgbClr val="FFC000"/>
                </a:solidFill>
              </a:rPr>
              <a:t>ème</a:t>
            </a:r>
            <a:r>
              <a:rPr lang="fr-FR" sz="2800" b="1" dirty="0">
                <a:solidFill>
                  <a:srgbClr val="FFC000"/>
                </a:solidFill>
              </a:rPr>
              <a:t> étage</a:t>
            </a:r>
          </a:p>
          <a:p>
            <a:pPr algn="ctr">
              <a:defRPr/>
            </a:pPr>
            <a:endParaRPr lang="fr-FR" sz="2800" b="1" dirty="0">
              <a:solidFill>
                <a:srgbClr val="FFC000"/>
              </a:solidFill>
            </a:endParaRPr>
          </a:p>
          <a:p>
            <a:pPr algn="ctr">
              <a:defRPr/>
            </a:pPr>
            <a:endParaRPr lang="fr-FR" sz="2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991314"/>
            <a:ext cx="5562364" cy="41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9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" name="Triangle rectangle 3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676" name="ZoneTexte 4"/>
          <p:cNvSpPr txBox="1">
            <a:spLocks noChangeArrowheads="1"/>
          </p:cNvSpPr>
          <p:nvPr/>
        </p:nvSpPr>
        <p:spPr bwMode="auto">
          <a:xfrm>
            <a:off x="1774825" y="211139"/>
            <a:ext cx="6192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SCIENCES ET TECHNOLOGIES</a:t>
            </a:r>
          </a:p>
        </p:txBody>
      </p:sp>
      <p:pic>
        <p:nvPicPr>
          <p:cNvPr id="28677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54138"/>
            <a:ext cx="60055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e 24"/>
          <p:cNvGrpSpPr>
            <a:grpSpLocks/>
          </p:cNvGrpSpPr>
          <p:nvPr/>
        </p:nvGrpSpPr>
        <p:grpSpPr bwMode="auto">
          <a:xfrm>
            <a:off x="1774826" y="2492376"/>
            <a:ext cx="8107363" cy="584775"/>
            <a:chOff x="528736" y="2138079"/>
            <a:chExt cx="8106584" cy="586760"/>
          </a:xfrm>
        </p:grpSpPr>
        <p:sp>
          <p:nvSpPr>
            <p:cNvPr id="28686" name="Rectangle 22"/>
            <p:cNvSpPr>
              <a:spLocks noChangeArrowheads="1"/>
            </p:cNvSpPr>
            <p:nvPr/>
          </p:nvSpPr>
          <p:spPr bwMode="auto">
            <a:xfrm>
              <a:off x="755575" y="2138079"/>
              <a:ext cx="7879745" cy="586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Nouveauté depuis la rentrée 2018: </a:t>
              </a:r>
              <a:r>
                <a:rPr lang="fr-FR" altLang="fr-FR" sz="1600" b="1" dirty="0">
                  <a:latin typeface="Cambria" panose="02040503050406030204" pitchFamily="18" charset="0"/>
                  <a:cs typeface="Droid Serif" pitchFamily="18" charset="0"/>
                </a:rPr>
                <a:t> L1 Aménagée </a:t>
              </a: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(oui-si ou bien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Démarche volontaire)</a:t>
              </a:r>
            </a:p>
          </p:txBody>
        </p:sp>
        <p:pic>
          <p:nvPicPr>
            <p:cNvPr id="28687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1937">
              <a:off x="528736" y="2184510"/>
              <a:ext cx="248663" cy="2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9" name="Groupe 24"/>
          <p:cNvGrpSpPr>
            <a:grpSpLocks/>
          </p:cNvGrpSpPr>
          <p:nvPr/>
        </p:nvGrpSpPr>
        <p:grpSpPr bwMode="auto">
          <a:xfrm>
            <a:off x="1774826" y="3500439"/>
            <a:ext cx="8107363" cy="584775"/>
            <a:chOff x="528736" y="2138079"/>
            <a:chExt cx="8106584" cy="586762"/>
          </a:xfrm>
        </p:grpSpPr>
        <p:sp>
          <p:nvSpPr>
            <p:cNvPr id="28684" name="Rectangle 15"/>
            <p:cNvSpPr>
              <a:spLocks noChangeArrowheads="1"/>
            </p:cNvSpPr>
            <p:nvPr/>
          </p:nvSpPr>
          <p:spPr bwMode="auto">
            <a:xfrm>
              <a:off x="755575" y="2138079"/>
              <a:ext cx="7879745" cy="58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b="1" dirty="0">
                  <a:latin typeface="Cambria" panose="02040503050406030204" pitchFamily="18" charset="0"/>
                  <a:cs typeface="Droid Serif" pitchFamily="18" charset="0"/>
                </a:rPr>
                <a:t>Bases consolidées </a:t>
              </a: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et temps supplémentaire pour </a:t>
              </a:r>
              <a:r>
                <a:rPr lang="fr-FR" altLang="fr-FR" sz="1600" b="1" dirty="0">
                  <a:latin typeface="Cambria" panose="02040503050406030204" pitchFamily="18" charset="0"/>
                  <a:cs typeface="Droid Serif" pitchFamily="18" charset="0"/>
                </a:rPr>
                <a:t>renforcer les prérequis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en vue d’une réussite la L2 et de la L3</a:t>
              </a:r>
            </a:p>
          </p:txBody>
        </p:sp>
        <p:pic>
          <p:nvPicPr>
            <p:cNvPr id="28685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1937">
              <a:off x="528736" y="2184510"/>
              <a:ext cx="248663" cy="2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0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4076701"/>
            <a:ext cx="71882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1" name="Groupe 24"/>
          <p:cNvGrpSpPr>
            <a:grpSpLocks/>
          </p:cNvGrpSpPr>
          <p:nvPr/>
        </p:nvGrpSpPr>
        <p:grpSpPr bwMode="auto">
          <a:xfrm>
            <a:off x="1774826" y="2976564"/>
            <a:ext cx="8107363" cy="584775"/>
            <a:chOff x="528736" y="2138079"/>
            <a:chExt cx="8106584" cy="586762"/>
          </a:xfrm>
        </p:grpSpPr>
        <p:sp>
          <p:nvSpPr>
            <p:cNvPr id="28682" name="Rectangle 22"/>
            <p:cNvSpPr>
              <a:spLocks noChangeArrowheads="1"/>
            </p:cNvSpPr>
            <p:nvPr/>
          </p:nvSpPr>
          <p:spPr bwMode="auto">
            <a:xfrm>
              <a:off x="755575" y="2138079"/>
              <a:ext cx="7879745" cy="58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Depuis la rentrée 2018, </a:t>
              </a:r>
              <a:r>
                <a:rPr lang="fr-FR" altLang="fr-FR" sz="1600" b="1" dirty="0">
                  <a:latin typeface="Cambria" panose="02040503050406030204" pitchFamily="18" charset="0"/>
                  <a:cs typeface="Droid Serif" pitchFamily="18" charset="0"/>
                </a:rPr>
                <a:t>une chance est offerte </a:t>
              </a: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d’effectuer sa première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latin typeface="Cambria" panose="02040503050406030204" pitchFamily="18" charset="0"/>
                  <a:cs typeface="Droid Serif" pitchFamily="18" charset="0"/>
                </a:rPr>
                <a:t>année en deux ans: L1-1 et L1-2</a:t>
              </a:r>
            </a:p>
          </p:txBody>
        </p:sp>
        <p:pic>
          <p:nvPicPr>
            <p:cNvPr id="28683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1937">
              <a:off x="528736" y="2193400"/>
              <a:ext cx="248663" cy="2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e 1"/>
          <p:cNvGrpSpPr>
            <a:grpSpLocks/>
          </p:cNvGrpSpPr>
          <p:nvPr/>
        </p:nvGrpSpPr>
        <p:grpSpPr bwMode="auto">
          <a:xfrm>
            <a:off x="8777016" y="1848466"/>
            <a:ext cx="2606901" cy="1956422"/>
            <a:chOff x="4862879" y="2987675"/>
            <a:chExt cx="3387359" cy="2881313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5" b="-4037"/>
            <a:stretch>
              <a:fillRect/>
            </a:stretch>
          </p:blipFill>
          <p:spPr bwMode="auto">
            <a:xfrm>
              <a:off x="4876800" y="2987675"/>
              <a:ext cx="3373438" cy="28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ZoneTexte 2"/>
            <p:cNvSpPr txBox="1">
              <a:spLocks noChangeArrowheads="1"/>
            </p:cNvSpPr>
            <p:nvPr/>
          </p:nvSpPr>
          <p:spPr bwMode="auto">
            <a:xfrm>
              <a:off x="4862879" y="3090160"/>
              <a:ext cx="3159603" cy="208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400" dirty="0">
                  <a:solidFill>
                    <a:schemeClr val="bg1"/>
                  </a:solidFill>
                  <a:latin typeface="+mj-lt"/>
                </a:rPr>
                <a:t>LA LICENCE  STS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100" dirty="0">
                <a:solidFill>
                  <a:schemeClr val="bg1"/>
                </a:solidFill>
                <a:latin typeface="+mj-lt"/>
                <a:ea typeface="SimSun" panose="02010600030101010101" pitchFamily="2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bg1"/>
                  </a:solidFill>
                  <a:latin typeface="+mj-lt"/>
                  <a:ea typeface="SimSun" panose="02010600030101010101" pitchFamily="2" charset="-122"/>
                </a:rPr>
                <a:t>PORTAIL</a:t>
              </a:r>
              <a:br>
                <a:rPr lang="fr-FR" altLang="fr-FR" sz="1800" dirty="0">
                  <a:solidFill>
                    <a:schemeClr val="bg1"/>
                  </a:solidFill>
                  <a:latin typeface="+mj-lt"/>
                  <a:ea typeface="SimSun" panose="02010600030101010101" pitchFamily="2" charset="-122"/>
                </a:rPr>
              </a:br>
              <a:r>
                <a:rPr lang="fr-FR" altLang="fr-FR" sz="1800" b="1" dirty="0">
                  <a:solidFill>
                    <a:schemeClr val="bg1"/>
                  </a:solidFill>
                  <a:latin typeface="+mj-lt"/>
                  <a:ea typeface="SimSun" panose="02010600030101010101" pitchFamily="2" charset="-122"/>
                </a:rPr>
                <a:t>MATHÉMATIQUES INFORMATIQUE </a:t>
              </a:r>
              <a:endParaRPr lang="fr-FR" altLang="fr-FR" sz="9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E748D83-77CA-CE4B-ADC0-7F099FB851E4}"/>
              </a:ext>
            </a:extLst>
          </p:cNvPr>
          <p:cNvCxnSpPr>
            <a:cxnSpLocks/>
          </p:cNvCxnSpPr>
          <p:nvPr/>
        </p:nvCxnSpPr>
        <p:spPr>
          <a:xfrm>
            <a:off x="2436813" y="6278878"/>
            <a:ext cx="2434431" cy="0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9850E66-7223-3642-94BD-F593B3A2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779" y="6305574"/>
            <a:ext cx="136049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Cambria" panose="02040503050406030204" pitchFamily="18" charset="0"/>
                <a:cs typeface="Droid Serif" pitchFamily="18" charset="0"/>
              </a:rPr>
              <a:t>En deux ans</a:t>
            </a:r>
          </a:p>
        </p:txBody>
      </p:sp>
    </p:spTree>
    <p:extLst>
      <p:ext uri="{BB962C8B-B14F-4D97-AF65-F5344CB8AC3E}">
        <p14:creationId xmlns:p14="http://schemas.microsoft.com/office/powerpoint/2010/main" val="3309507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487489" y="188640"/>
            <a:ext cx="6146761" cy="1080121"/>
            <a:chOff x="0" y="-27384"/>
            <a:chExt cx="9144000" cy="2016224"/>
          </a:xfrm>
        </p:grpSpPr>
        <p:grpSp>
          <p:nvGrpSpPr>
            <p:cNvPr id="4" name="Groupe 3"/>
            <p:cNvGrpSpPr/>
            <p:nvPr/>
          </p:nvGrpSpPr>
          <p:grpSpPr>
            <a:xfrm>
              <a:off x="0" y="-27384"/>
              <a:ext cx="9144000" cy="2016224"/>
              <a:chOff x="0" y="-27384"/>
              <a:chExt cx="9144000" cy="201622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-27384"/>
                <a:ext cx="9144000" cy="1139438"/>
              </a:xfrm>
              <a:prstGeom prst="rect">
                <a:avLst/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b="1" dirty="0">
                  <a:solidFill>
                    <a:srgbClr val="FFC000"/>
                  </a:solidFill>
                </a:endParaRPr>
              </a:p>
              <a:p>
                <a:pPr algn="ctr">
                  <a:defRPr/>
                </a:pPr>
                <a:r>
                  <a:rPr lang="fr-FR" sz="2400" b="1" dirty="0">
                    <a:solidFill>
                      <a:srgbClr val="FFC000"/>
                    </a:solidFill>
                  </a:rPr>
                  <a:t>                                                </a:t>
                </a:r>
                <a:endParaRPr lang="fr-FR" dirty="0"/>
              </a:p>
            </p:txBody>
          </p:sp>
          <p:sp>
            <p:nvSpPr>
              <p:cNvPr id="6" name="Triangle isocèle 5"/>
              <p:cNvSpPr/>
              <p:nvPr/>
            </p:nvSpPr>
            <p:spPr>
              <a:xfrm rot="16200000">
                <a:off x="916378" y="632784"/>
                <a:ext cx="1321522" cy="1390590"/>
              </a:xfrm>
              <a:prstGeom prst="triangle">
                <a:avLst>
                  <a:gd name="adj" fmla="val 46775"/>
                </a:avLst>
              </a:prstGeom>
              <a:solidFill>
                <a:srgbClr val="015B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188640"/>
              <a:ext cx="1763688" cy="1368152"/>
            </a:xfrm>
            <a:prstGeom prst="rect">
              <a:avLst/>
            </a:prstGeom>
            <a:solidFill>
              <a:srgbClr val="01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0" y="-841"/>
            <a:ext cx="9144000" cy="79989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337656" y="178537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</a:rPr>
              <a:t>INFORMATIONS        AGENDA       ACTUALITES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625192" y="1453044"/>
            <a:ext cx="4509568" cy="584775"/>
          </a:xfrm>
          <a:prstGeom prst="rect">
            <a:avLst/>
          </a:prstGeom>
          <a:ln w="38100">
            <a:solidFill>
              <a:srgbClr val="015B5E"/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fr-FR" sz="3200" b="1" dirty="0"/>
              <a:t>http://soie.univ-lyon1.fr/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44"/>
          <a:stretch/>
        </p:blipFill>
        <p:spPr>
          <a:xfrm>
            <a:off x="4227103" y="2564904"/>
            <a:ext cx="3737794" cy="7920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5395854"/>
            <a:ext cx="13681520" cy="14621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7" b="32287"/>
          <a:stretch/>
        </p:blipFill>
        <p:spPr>
          <a:xfrm>
            <a:off x="4227103" y="4413960"/>
            <a:ext cx="3737794" cy="7920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593432"/>
            <a:ext cx="693012" cy="5636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076" y="3582567"/>
            <a:ext cx="1447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5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2" y="0"/>
            <a:ext cx="1036297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808" y="2132856"/>
            <a:ext cx="3209048" cy="2695654"/>
          </a:xfrm>
          <a:prstGeom prst="rect">
            <a:avLst/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583832" y="2335520"/>
            <a:ext cx="2736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Service d'Orientation et d'Insertion professionnelle des Etudiants (SOIE)</a:t>
            </a:r>
            <a:endParaRPr lang="fr-FR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fr-FR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Campus </a:t>
            </a:r>
            <a:r>
              <a:rPr lang="fr-FR" sz="1200" dirty="0" err="1">
                <a:solidFill>
                  <a:schemeClr val="bg1"/>
                </a:solidFill>
                <a:latin typeface="Cambria" panose="02040503050406030204" pitchFamily="18" charset="0"/>
              </a:rPr>
              <a:t>LyonTech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 - La </a:t>
            </a:r>
            <a:r>
              <a:rPr lang="fr-FR" sz="1200" dirty="0" err="1">
                <a:solidFill>
                  <a:schemeClr val="bg1"/>
                </a:solidFill>
                <a:latin typeface="Cambria" panose="02040503050406030204" pitchFamily="18" charset="0"/>
              </a:rPr>
              <a:t>Doua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28 avenue Gaston </a:t>
            </a:r>
            <a:r>
              <a:rPr lang="fr-FR" sz="1200" dirty="0" err="1">
                <a:solidFill>
                  <a:schemeClr val="bg1"/>
                </a:solidFill>
                <a:latin typeface="Cambria" panose="02040503050406030204" pitchFamily="18" charset="0"/>
              </a:rPr>
              <a:t>Berber</a:t>
            </a:r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 69622 VILLEURBANNE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 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04 72 44 80 59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 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soie@univ-lyon1.fr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 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mbria" panose="02040503050406030204" pitchFamily="18" charset="0"/>
              </a:rPr>
              <a:t>soie.univ-lyon1.fr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riangle isocèle 13"/>
          <p:cNvSpPr/>
          <p:nvPr/>
        </p:nvSpPr>
        <p:spPr>
          <a:xfrm rot="16200000">
            <a:off x="6645445" y="4225780"/>
            <a:ext cx="864096" cy="998729"/>
          </a:xfrm>
          <a:prstGeom prst="triangle">
            <a:avLst>
              <a:gd name="adj" fmla="val 46775"/>
            </a:avLst>
          </a:prstGeom>
          <a:solidFill>
            <a:srgbClr val="01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734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780902" y="175778"/>
            <a:ext cx="9309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RAPPEL DES PROCHAINS RENDEZ-VOUS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36320" y="1567543"/>
            <a:ext cx="10317480" cy="4720046"/>
          </a:xfrm>
        </p:spPr>
        <p:txBody>
          <a:bodyPr>
            <a:normAutofit/>
          </a:bodyPr>
          <a:lstStyle/>
          <a:p>
            <a:r>
              <a:rPr lang="fr-FR" sz="2400" b="1" dirty="0">
                <a:sym typeface="Wingdings" panose="05000000000000000000" pitchFamily="2" charset="2"/>
              </a:rPr>
              <a:t>Mardi 4 septembre de 9h00 à 11h00 amphi Thémis 8 : </a:t>
            </a:r>
            <a:r>
              <a:rPr lang="fr-FR" sz="2400" dirty="0">
                <a:sym typeface="Wingdings" panose="05000000000000000000" pitchFamily="2" charset="2"/>
              </a:rPr>
              <a:t>Test de positionnement Scientifique </a:t>
            </a:r>
            <a:endParaRPr lang="fr-FR" sz="2400" b="1" dirty="0">
              <a:sym typeface="Wingdings" panose="05000000000000000000" pitchFamily="2" charset="2"/>
            </a:endParaRPr>
          </a:p>
          <a:p>
            <a:r>
              <a:rPr lang="fr-FR" sz="2400" b="1" dirty="0">
                <a:sym typeface="Wingdings" panose="05000000000000000000" pitchFamily="2" charset="2"/>
              </a:rPr>
              <a:t>Mercredi 5 ou jeudi 6 ou vendredi 7 septembre </a:t>
            </a:r>
            <a:r>
              <a:rPr lang="fr-FR" sz="2400" dirty="0">
                <a:sym typeface="Wingdings" panose="05000000000000000000" pitchFamily="2" charset="2"/>
              </a:rPr>
              <a:t>: Rendez-vous avec votre référent pédagogique. </a:t>
            </a:r>
          </a:p>
          <a:p>
            <a:r>
              <a:rPr lang="fr-FR" sz="2400" b="1" dirty="0">
                <a:sym typeface="Wingdings" panose="05000000000000000000" pitchFamily="2" charset="2"/>
              </a:rPr>
              <a:t>Jeudi 6 ou vendredi 7 septembre </a:t>
            </a:r>
            <a:r>
              <a:rPr lang="fr-FR" sz="2400" dirty="0">
                <a:sym typeface="Wingdings" panose="05000000000000000000" pitchFamily="2" charset="2"/>
              </a:rPr>
              <a:t>: Test de positionnement en Langues 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Programme complet de la semaine d’intégration</a:t>
            </a:r>
          </a:p>
          <a:p>
            <a:pPr marL="0" indent="0" algn="ctr">
              <a:buNone/>
            </a:pPr>
            <a:r>
              <a:rPr lang="fr-FR" sz="2400" dirty="0">
                <a:sym typeface="Wingdings" panose="05000000000000000000" pitchFamily="2" charset="2"/>
                <a:hlinkClick r:id="rId2"/>
              </a:rPr>
              <a:t>https://etu.univ-lyon1.fr/semaine-d-integration-programme-complet-954338.kjsp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</a:p>
          <a:p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Début des cours : </a:t>
            </a:r>
            <a:r>
              <a:rPr lang="fr-FR" sz="2400" b="1" dirty="0">
                <a:sym typeface="Wingdings" panose="05000000000000000000" pitchFamily="2" charset="2"/>
              </a:rPr>
              <a:t>lundi 10 septembre à 8h00 </a:t>
            </a:r>
            <a:r>
              <a:rPr lang="fr-FR" sz="2400" dirty="0">
                <a:sym typeface="Wingdings" panose="05000000000000000000" pitchFamily="2" charset="2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6163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41489"/>
            <a:ext cx="9144000" cy="46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774825" y="211139"/>
            <a:ext cx="78699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ORGANISATION DU PORTAIL MATHS-INFO</a:t>
            </a:r>
          </a:p>
        </p:txBody>
      </p:sp>
    </p:spTree>
    <p:extLst>
      <p:ext uri="{BB962C8B-B14F-4D97-AF65-F5344CB8AC3E}">
        <p14:creationId xmlns:p14="http://schemas.microsoft.com/office/powerpoint/2010/main" val="178716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F7A400"/>
          </a:solidFill>
        </p:grpSpPr>
        <p:sp>
          <p:nvSpPr>
            <p:cNvPr id="6" name="Rectangle 5"/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/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44451"/>
            <a:ext cx="8229600" cy="893763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fr-FR" altLang="fr-FR" sz="3000" b="1" dirty="0">
                <a:solidFill>
                  <a:schemeClr val="bg1"/>
                </a:solidFill>
                <a:ea typeface="+mn-ea"/>
                <a:cs typeface="+mn-cs"/>
              </a:rPr>
              <a:t>Contacts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2487"/>
            <a:ext cx="9144000" cy="51196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altLang="fr-FR" sz="2400" dirty="0"/>
              <a:t>Responsables de la licence informatique</a:t>
            </a:r>
          </a:p>
          <a:p>
            <a:pPr lvl="1" eaLnBrk="1" hangingPunct="1"/>
            <a:r>
              <a:rPr lang="fr-FR" altLang="fr-FR" dirty="0"/>
              <a:t>Élodie Desserée</a:t>
            </a:r>
          </a:p>
          <a:p>
            <a:pPr lvl="1" eaLnBrk="1" hangingPunct="1"/>
            <a:r>
              <a:rPr lang="fr-FR" altLang="fr-FR" dirty="0"/>
              <a:t>Alexandre Meyer</a:t>
            </a:r>
          </a:p>
          <a:p>
            <a:pPr lvl="1" eaLnBrk="1" hangingPunct="1">
              <a:buFontTx/>
              <a:buNone/>
            </a:pPr>
            <a:r>
              <a:rPr lang="fr-FR" altLang="fr-FR" dirty="0">
                <a:sym typeface="Wingdings" panose="05000000000000000000" pitchFamily="2" charset="2"/>
              </a:rPr>
              <a:t> </a:t>
            </a:r>
            <a:r>
              <a:rPr lang="fr-FR" altLang="fr-FR" dirty="0"/>
              <a:t>resp-licence-info@univ-lyon1.fr</a:t>
            </a:r>
            <a:endParaRPr lang="fr-FR" altLang="fr-FR" b="1" dirty="0"/>
          </a:p>
          <a:p>
            <a:pPr lvl="1" eaLnBrk="1" hangingPunct="1">
              <a:buFontTx/>
              <a:buNone/>
            </a:pPr>
            <a:r>
              <a:rPr lang="fr-FR" altLang="fr-FR" b="1" dirty="0">
                <a:hlinkClick r:id="rId2"/>
              </a:rPr>
              <a:t>http://licence-info.univ-lyon1.fr</a:t>
            </a:r>
            <a:endParaRPr lang="fr-FR" altLang="fr-FR" dirty="0"/>
          </a:p>
          <a:p>
            <a:pPr lvl="1" eaLnBrk="1" hangingPunct="1">
              <a:buFontTx/>
              <a:buNone/>
            </a:pPr>
            <a:endParaRPr lang="fr-FR" altLang="fr-FR" dirty="0"/>
          </a:p>
          <a:p>
            <a:pPr eaLnBrk="1" hangingPunct="1"/>
            <a:r>
              <a:rPr lang="fr-FR" altLang="fr-FR" sz="2400" dirty="0"/>
              <a:t>Responsable Licence Mathématiques</a:t>
            </a:r>
          </a:p>
          <a:p>
            <a:pPr lvl="1" eaLnBrk="1" hangingPunct="1"/>
            <a:r>
              <a:rPr lang="fr-FR" altLang="fr-FR" dirty="0"/>
              <a:t>Jiang </a:t>
            </a:r>
            <a:r>
              <a:rPr lang="fr-FR" altLang="fr-FR" dirty="0" err="1"/>
              <a:t>Zeng</a:t>
            </a:r>
            <a:endParaRPr lang="fr-FR" altLang="fr-FR" dirty="0"/>
          </a:p>
          <a:p>
            <a:pPr lvl="1" eaLnBrk="1" hangingPunct="1">
              <a:buFontTx/>
              <a:buNone/>
            </a:pPr>
            <a:r>
              <a:rPr lang="fr-FR" altLang="fr-FR" dirty="0">
                <a:sym typeface="Wingdings" panose="05000000000000000000" pitchFamily="2" charset="2"/>
              </a:rPr>
              <a:t> </a:t>
            </a:r>
            <a:r>
              <a:rPr lang="fr-FR" altLang="fr-FR" dirty="0"/>
              <a:t>licence@math.univ-lyon1.fr</a:t>
            </a:r>
          </a:p>
          <a:p>
            <a:pPr lvl="1" eaLnBrk="1" hangingPunct="1">
              <a:buFontTx/>
              <a:buNone/>
            </a:pPr>
            <a:r>
              <a:rPr lang="fr-FR" altLang="fr-FR" b="1" dirty="0">
                <a:hlinkClick r:id="rId3"/>
              </a:rPr>
              <a:t>http://licence-math.univ-lyon1.fr</a:t>
            </a:r>
            <a:endParaRPr lang="fr-FR" altLang="fr-FR" b="1" dirty="0"/>
          </a:p>
          <a:p>
            <a:r>
              <a:rPr lang="fr-FR" altLang="fr-FR" sz="2400" dirty="0"/>
              <a:t>Directeur du portail mathématiques et informatique</a:t>
            </a:r>
          </a:p>
          <a:p>
            <a:pPr lvl="1"/>
            <a:r>
              <a:rPr lang="fr-FR" altLang="fr-FR" dirty="0"/>
              <a:t>Laurent Pujo-Menjouet</a:t>
            </a:r>
          </a:p>
          <a:p>
            <a:pPr lvl="1">
              <a:buNone/>
            </a:pPr>
            <a:r>
              <a:rPr lang="fr-FR" altLang="fr-FR" dirty="0">
                <a:sym typeface="Wingdings" panose="05000000000000000000" pitchFamily="2" charset="2"/>
              </a:rPr>
              <a:t> </a:t>
            </a:r>
            <a:r>
              <a:rPr lang="fr-FR" altLang="fr-FR" dirty="0"/>
              <a:t>pujo@math.univ-lyon1.fr</a:t>
            </a:r>
          </a:p>
          <a:p>
            <a:pPr lvl="1">
              <a:buNone/>
            </a:pPr>
            <a:r>
              <a:rPr lang="fr-FR" altLang="fr-FR" b="1" dirty="0">
                <a:hlinkClick r:id="rId3"/>
              </a:rPr>
              <a:t>http://licence-math.univ-lyon1.fr</a:t>
            </a:r>
            <a:endParaRPr lang="fr-FR" altLang="fr-FR" b="1" dirty="0"/>
          </a:p>
          <a:p>
            <a:pPr lvl="1" eaLnBrk="1" hangingPunct="1">
              <a:buFontTx/>
              <a:buNone/>
            </a:pPr>
            <a:endParaRPr lang="fr-FR" altLang="fr-FR" b="1" dirty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044575"/>
            <a:ext cx="1371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Triangle rectangle 9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1774825" y="211139"/>
            <a:ext cx="6192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236195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44451"/>
            <a:ext cx="8229600" cy="893763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fr-FR" altLang="fr-FR" sz="3000" b="1" dirty="0">
                <a:solidFill>
                  <a:schemeClr val="bg1"/>
                </a:solidFill>
                <a:ea typeface="+mn-ea"/>
                <a:cs typeface="+mn-cs"/>
              </a:rPr>
              <a:t>Référents pédagogiques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87" y="1125191"/>
            <a:ext cx="11952514" cy="5594351"/>
          </a:xfrm>
        </p:spPr>
        <p:txBody>
          <a:bodyPr>
            <a:normAutofit/>
          </a:bodyPr>
          <a:lstStyle/>
          <a:p>
            <a:pPr>
              <a:spcBef>
                <a:spcPts val="638"/>
              </a:spcBef>
              <a:buSzPct val="45000"/>
            </a:pPr>
            <a:r>
              <a:rPr lang="fr-FR" sz="2400" dirty="0"/>
              <a:t>Référents Pédagogiques (</a:t>
            </a:r>
            <a:r>
              <a:rPr lang="fr-FR" sz="2400" b="1" dirty="0">
                <a:solidFill>
                  <a:srgbClr val="FF0000"/>
                </a:solidFill>
              </a:rPr>
              <a:t>RP</a:t>
            </a:r>
            <a:r>
              <a:rPr lang="fr-FR" sz="2400" dirty="0"/>
              <a:t>) : assurent le </a:t>
            </a:r>
            <a:r>
              <a:rPr lang="fr-FR" sz="2400" dirty="0">
                <a:solidFill>
                  <a:srgbClr val="008000"/>
                </a:solidFill>
              </a:rPr>
              <a:t>suivi personnalisé</a:t>
            </a:r>
            <a:r>
              <a:rPr lang="fr-FR" sz="2400" dirty="0"/>
              <a:t> des étudiants </a:t>
            </a:r>
          </a:p>
          <a:p>
            <a:pPr>
              <a:spcBef>
                <a:spcPts val="638"/>
              </a:spcBef>
              <a:buSzPct val="45000"/>
            </a:pPr>
            <a:r>
              <a:rPr lang="fr-FR" sz="2400" dirty="0"/>
              <a:t>En Informatique (Alias complet : </a:t>
            </a:r>
            <a:r>
              <a:rPr lang="fr-FR" sz="2400" dirty="0">
                <a:solidFill>
                  <a:srgbClr val="0000CC"/>
                </a:solidFill>
                <a:hlinkClick r:id="rId2"/>
              </a:rPr>
              <a:t>ensref-licence-info@univ-lyon1.fr</a:t>
            </a:r>
            <a:r>
              <a:rPr lang="fr-FR" sz="2400" dirty="0">
                <a:solidFill>
                  <a:srgbClr val="0000CC"/>
                </a:solidFill>
              </a:rPr>
              <a:t>)</a:t>
            </a:r>
            <a:endParaRPr lang="fr-FR" sz="2400" dirty="0"/>
          </a:p>
          <a:p>
            <a:pPr lvl="1">
              <a:lnSpc>
                <a:spcPct val="100000"/>
              </a:lnSpc>
            </a:pPr>
            <a:r>
              <a:rPr lang="fr-FR" sz="1800" dirty="0"/>
              <a:t>Olivier </a:t>
            </a:r>
            <a:r>
              <a:rPr lang="fr-FR" sz="1800" dirty="0">
                <a:solidFill>
                  <a:srgbClr val="FF0000"/>
                </a:solidFill>
              </a:rPr>
              <a:t>Gluck</a:t>
            </a:r>
            <a:r>
              <a:rPr lang="fr-FR" sz="1800" dirty="0"/>
              <a:t>, bâtiment </a:t>
            </a:r>
            <a:r>
              <a:rPr lang="fr-FR" sz="1800" dirty="0" err="1"/>
              <a:t>Nautibus</a:t>
            </a:r>
            <a:r>
              <a:rPr lang="fr-FR" sz="1800" dirty="0"/>
              <a:t>, </a:t>
            </a:r>
            <a:r>
              <a:rPr lang="fr-FR" sz="1800" dirty="0">
                <a:hlinkClick r:id="rId3"/>
              </a:rPr>
              <a:t>olivier.gluck@univ-lyon1.fr</a:t>
            </a:r>
            <a:endParaRPr lang="fr-FR" sz="1800" dirty="0"/>
          </a:p>
          <a:p>
            <a:pPr lvl="1">
              <a:lnSpc>
                <a:spcPct val="100000"/>
              </a:lnSpc>
            </a:pPr>
            <a:r>
              <a:rPr lang="fr-FR" sz="1800" dirty="0"/>
              <a:t>Nathalie </a:t>
            </a:r>
            <a:r>
              <a:rPr lang="fr-FR" sz="1800" dirty="0" err="1">
                <a:solidFill>
                  <a:srgbClr val="FF0000"/>
                </a:solidFill>
              </a:rPr>
              <a:t>Guin</a:t>
            </a:r>
            <a:r>
              <a:rPr lang="fr-FR" sz="1800" dirty="0"/>
              <a:t>, bâtiment </a:t>
            </a:r>
            <a:r>
              <a:rPr lang="fr-FR" sz="1800" dirty="0" err="1"/>
              <a:t>Nautibus</a:t>
            </a:r>
            <a:r>
              <a:rPr lang="fr-FR" sz="1800" dirty="0"/>
              <a:t>, </a:t>
            </a:r>
            <a:r>
              <a:rPr lang="fr-FR" sz="1800" dirty="0">
                <a:solidFill>
                  <a:srgbClr val="0000CC"/>
                </a:solidFill>
                <a:hlinkClick r:id="rId4"/>
              </a:rPr>
              <a:t>nathalie.guin@univ-lyon1.fr</a:t>
            </a:r>
            <a:endParaRPr lang="fr-FR" sz="1800" dirty="0">
              <a:solidFill>
                <a:srgbClr val="0000CC"/>
              </a:solidFill>
            </a:endParaRPr>
          </a:p>
          <a:p>
            <a:pPr lvl="1">
              <a:lnSpc>
                <a:spcPct val="100000"/>
              </a:lnSpc>
            </a:pPr>
            <a:r>
              <a:rPr lang="fr-FR" sz="1800" dirty="0"/>
              <a:t>Hamid </a:t>
            </a:r>
            <a:r>
              <a:rPr lang="fr-FR" sz="1800" dirty="0" err="1">
                <a:solidFill>
                  <a:srgbClr val="FF0000"/>
                </a:solidFill>
              </a:rPr>
              <a:t>Ladjal</a:t>
            </a:r>
            <a:r>
              <a:rPr lang="fr-FR" sz="1800" dirty="0">
                <a:solidFill>
                  <a:srgbClr val="FF0000"/>
                </a:solidFill>
              </a:rPr>
              <a:t>,</a:t>
            </a:r>
            <a:r>
              <a:rPr lang="fr-FR" sz="1800" dirty="0"/>
              <a:t> bâtiment </a:t>
            </a:r>
            <a:r>
              <a:rPr lang="fr-FR" sz="1800" dirty="0" err="1"/>
              <a:t>Nautibus</a:t>
            </a:r>
            <a:r>
              <a:rPr lang="fr-FR" sz="1800" dirty="0"/>
              <a:t>, </a:t>
            </a:r>
            <a:r>
              <a:rPr lang="fr-FR" sz="1800" dirty="0">
                <a:solidFill>
                  <a:srgbClr val="0000CC"/>
                </a:solidFill>
                <a:hlinkClick r:id="rId5"/>
              </a:rPr>
              <a:t>hamid.ladjal@univ-lyon1.fr</a:t>
            </a:r>
            <a:endParaRPr lang="fr-FR" sz="1800" dirty="0">
              <a:solidFill>
                <a:srgbClr val="0000CC"/>
              </a:solidFill>
            </a:endParaRPr>
          </a:p>
          <a:p>
            <a:pPr lvl="1">
              <a:lnSpc>
                <a:spcPct val="100000"/>
              </a:lnSpc>
            </a:pPr>
            <a:r>
              <a:rPr lang="fr-FR" sz="1800" dirty="0"/>
              <a:t>Marie </a:t>
            </a:r>
            <a:r>
              <a:rPr lang="fr-FR" sz="1800" dirty="0" err="1">
                <a:solidFill>
                  <a:srgbClr val="FF0000"/>
                </a:solidFill>
              </a:rPr>
              <a:t>Lefevre</a:t>
            </a:r>
            <a:r>
              <a:rPr lang="fr-FR" sz="1800" dirty="0"/>
              <a:t>, bâtiment </a:t>
            </a:r>
            <a:r>
              <a:rPr lang="fr-FR" sz="1800" dirty="0" err="1"/>
              <a:t>Nautibus</a:t>
            </a:r>
            <a:r>
              <a:rPr lang="fr-FR" sz="1800" dirty="0"/>
              <a:t>, </a:t>
            </a:r>
            <a:r>
              <a:rPr lang="fr-FR" sz="1800" dirty="0">
                <a:solidFill>
                  <a:srgbClr val="0000CC"/>
                </a:solidFill>
                <a:hlinkClick r:id="rId6"/>
              </a:rPr>
              <a:t>marie.lefevre@univ-lyon1.fr</a:t>
            </a:r>
            <a:endParaRPr lang="fr-FR" sz="1800" dirty="0">
              <a:solidFill>
                <a:srgbClr val="0000CC"/>
              </a:solidFill>
            </a:endParaRPr>
          </a:p>
          <a:p>
            <a:pPr lvl="1">
              <a:lnSpc>
                <a:spcPct val="100000"/>
              </a:lnSpc>
            </a:pPr>
            <a:r>
              <a:rPr lang="fr-FR" sz="1800" dirty="0"/>
              <a:t>Matthieu</a:t>
            </a:r>
            <a:r>
              <a:rPr lang="fr-FR" sz="1800" dirty="0">
                <a:solidFill>
                  <a:srgbClr val="0000CC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Moy</a:t>
            </a:r>
            <a:r>
              <a:rPr lang="fr-FR" sz="1800" dirty="0"/>
              <a:t> , bâtiment </a:t>
            </a:r>
            <a:r>
              <a:rPr lang="fr-FR" sz="1800" dirty="0" err="1"/>
              <a:t>Nautibus</a:t>
            </a:r>
            <a:r>
              <a:rPr lang="fr-FR" sz="1800" dirty="0"/>
              <a:t>, </a:t>
            </a:r>
            <a:r>
              <a:rPr lang="fr-FR" sz="1800" dirty="0">
                <a:hlinkClick r:id="rId7"/>
              </a:rPr>
              <a:t>matthieu.moy@univ-lyon1.fr</a:t>
            </a:r>
            <a:r>
              <a:rPr lang="fr-FR" sz="1800" dirty="0"/>
              <a:t> </a:t>
            </a:r>
            <a:endParaRPr lang="fr-FR" sz="1800" dirty="0">
              <a:solidFill>
                <a:srgbClr val="0000CC"/>
              </a:solidFill>
            </a:endParaRPr>
          </a:p>
          <a:p>
            <a:pPr lvl="1"/>
            <a:r>
              <a:rPr lang="fr-FR" sz="1800" dirty="0"/>
              <a:t>Fabien </a:t>
            </a:r>
            <a:r>
              <a:rPr lang="fr-FR" sz="1800" dirty="0">
                <a:solidFill>
                  <a:srgbClr val="FF0000"/>
                </a:solidFill>
              </a:rPr>
              <a:t>Rico,</a:t>
            </a:r>
            <a:r>
              <a:rPr lang="fr-FR" sz="1800" dirty="0"/>
              <a:t> bâtiment </a:t>
            </a:r>
            <a:r>
              <a:rPr lang="fr-FR" sz="1800" dirty="0" err="1"/>
              <a:t>Nautibus</a:t>
            </a:r>
            <a:r>
              <a:rPr lang="fr-FR" sz="1800" dirty="0"/>
              <a:t>, </a:t>
            </a:r>
            <a:r>
              <a:rPr lang="fr-FR" sz="1800" dirty="0">
                <a:hlinkClick r:id="rId8"/>
              </a:rPr>
              <a:t>fabien.rico@univ-lyon1.fr</a:t>
            </a:r>
            <a:r>
              <a:rPr lang="fr-FR" sz="1800" dirty="0"/>
              <a:t> 	 </a:t>
            </a:r>
            <a:r>
              <a:rPr lang="fr-FR" dirty="0"/>
              <a:t>	</a:t>
            </a:r>
          </a:p>
          <a:p>
            <a:r>
              <a:rPr lang="fr-FR" sz="2400" dirty="0"/>
              <a:t>En Mathématiques (Alias complet : </a:t>
            </a:r>
            <a:r>
              <a:rPr lang="fr-FR" sz="2400" dirty="0">
                <a:hlinkClick r:id="rId9"/>
              </a:rPr>
              <a:t>referents.pedagogiques@math.univ-lyon1.fr</a:t>
            </a:r>
            <a:r>
              <a:rPr lang="fr-FR" sz="2400" dirty="0"/>
              <a:t>)</a:t>
            </a:r>
          </a:p>
          <a:p>
            <a:pPr lvl="1"/>
            <a:r>
              <a:rPr lang="fr-FR" sz="1800" dirty="0" err="1"/>
              <a:t>Rouchdi</a:t>
            </a:r>
            <a:r>
              <a:rPr lang="fr-FR" sz="1800" dirty="0"/>
              <a:t> </a:t>
            </a:r>
            <a:r>
              <a:rPr lang="fr-FR" sz="1800" dirty="0" err="1">
                <a:solidFill>
                  <a:srgbClr val="FF0000"/>
                </a:solidFill>
              </a:rPr>
              <a:t>Bahloul</a:t>
            </a:r>
            <a:r>
              <a:rPr lang="fr-FR" sz="1800" dirty="0"/>
              <a:t>, bâtiment Braconnier, </a:t>
            </a:r>
            <a:r>
              <a:rPr lang="fr-FR" sz="1800" dirty="0">
                <a:hlinkClick r:id="rId10"/>
              </a:rPr>
              <a:t>bahloul@math.univ-lyon1.fr</a:t>
            </a:r>
            <a:r>
              <a:rPr lang="fr-FR" sz="1800" dirty="0"/>
              <a:t> </a:t>
            </a:r>
          </a:p>
          <a:p>
            <a:pPr lvl="1"/>
            <a:r>
              <a:rPr lang="fr-FR" sz="1800" dirty="0"/>
              <a:t>Ricardo </a:t>
            </a:r>
            <a:r>
              <a:rPr lang="fr-FR" sz="1800" dirty="0" err="1">
                <a:solidFill>
                  <a:srgbClr val="FF0000"/>
                </a:solidFill>
              </a:rPr>
              <a:t>Biagioli</a:t>
            </a:r>
            <a:r>
              <a:rPr lang="fr-FR" sz="1800" dirty="0"/>
              <a:t>, bâtiment Braconnier, </a:t>
            </a:r>
            <a:r>
              <a:rPr lang="fr-FR" sz="1800" dirty="0">
                <a:hlinkClick r:id="rId11"/>
              </a:rPr>
              <a:t>biagioli@math.univ-lyon1.fr</a:t>
            </a:r>
            <a:r>
              <a:rPr lang="fr-FR" sz="1800" dirty="0"/>
              <a:t> </a:t>
            </a:r>
          </a:p>
          <a:p>
            <a:pPr lvl="1"/>
            <a:r>
              <a:rPr lang="fr-FR" sz="1800" dirty="0"/>
              <a:t>Lorenzo </a:t>
            </a:r>
            <a:r>
              <a:rPr lang="fr-FR" sz="1800" dirty="0" err="1">
                <a:solidFill>
                  <a:srgbClr val="FF0000"/>
                </a:solidFill>
              </a:rPr>
              <a:t>Brandolese</a:t>
            </a:r>
            <a:r>
              <a:rPr lang="fr-FR" sz="1800" dirty="0"/>
              <a:t>, bâtiment Braconnier, </a:t>
            </a:r>
            <a:r>
              <a:rPr lang="fr-FR" sz="1800" dirty="0">
                <a:hlinkClick r:id="rId12"/>
              </a:rPr>
              <a:t>brandolese@math.univ-lyon1.fr</a:t>
            </a:r>
            <a:r>
              <a:rPr lang="fr-FR" sz="1800" dirty="0"/>
              <a:t> </a:t>
            </a:r>
          </a:p>
          <a:p>
            <a:pPr lvl="1"/>
            <a:r>
              <a:rPr lang="fr-FR" sz="1800" dirty="0"/>
              <a:t>Alexis </a:t>
            </a:r>
            <a:r>
              <a:rPr lang="fr-FR" sz="1800" dirty="0">
                <a:solidFill>
                  <a:srgbClr val="FF0000"/>
                </a:solidFill>
              </a:rPr>
              <a:t>Tchoudjem</a:t>
            </a:r>
            <a:r>
              <a:rPr lang="fr-FR" sz="1800" dirty="0"/>
              <a:t>, bâtiment Braconnier, </a:t>
            </a:r>
            <a:r>
              <a:rPr lang="fr-FR" sz="1800" dirty="0">
                <a:hlinkClick r:id="rId13"/>
              </a:rPr>
              <a:t>tchoudjem@math.univ-lyon1.fr</a:t>
            </a:r>
            <a:r>
              <a:rPr lang="fr-FR" sz="1800" dirty="0"/>
              <a:t> </a:t>
            </a:r>
          </a:p>
          <a:p>
            <a:pPr lvl="1"/>
            <a:r>
              <a:rPr lang="fr-FR" sz="1800" dirty="0" err="1"/>
              <a:t>Aumaury</a:t>
            </a:r>
            <a:r>
              <a:rPr lang="fr-FR" sz="1800" dirty="0"/>
              <a:t> </a:t>
            </a:r>
            <a:r>
              <a:rPr lang="fr-FR" sz="1800" dirty="0" err="1">
                <a:solidFill>
                  <a:srgbClr val="FF0000"/>
                </a:solidFill>
              </a:rPr>
              <a:t>Thuillier</a:t>
            </a:r>
            <a:r>
              <a:rPr lang="fr-FR" sz="1800" dirty="0"/>
              <a:t>, bâtiment Braconnier, </a:t>
            </a:r>
            <a:r>
              <a:rPr lang="fr-FR" sz="1800" dirty="0">
                <a:hlinkClick r:id="rId14"/>
              </a:rPr>
              <a:t>thuillier@math.univ-lyon1.fr</a:t>
            </a:r>
            <a:r>
              <a:rPr lang="fr-FR" sz="1800" dirty="0"/>
              <a:t> </a:t>
            </a:r>
          </a:p>
          <a:p>
            <a:pPr lvl="1"/>
            <a:r>
              <a:rPr lang="fr-FR" sz="1800" dirty="0"/>
              <a:t>Yoann </a:t>
            </a:r>
            <a:r>
              <a:rPr lang="fr-FR" sz="1800" dirty="0">
                <a:solidFill>
                  <a:srgbClr val="FF0000"/>
                </a:solidFill>
              </a:rPr>
              <a:t>Dabrowski</a:t>
            </a:r>
            <a:r>
              <a:rPr lang="fr-FR" sz="1800" dirty="0"/>
              <a:t>, bâtiment Braconnier, </a:t>
            </a:r>
            <a:r>
              <a:rPr lang="fr-FR" sz="1800" dirty="0">
                <a:hlinkClick r:id="rId15"/>
              </a:rPr>
              <a:t>yoann.dabrowski@univ-lyon1.fr</a:t>
            </a:r>
            <a:r>
              <a:rPr lang="fr-FR" sz="1800" dirty="0"/>
              <a:t> 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124049"/>
            <a:ext cx="1371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Triangle rectangle 11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1774825" y="211139"/>
            <a:ext cx="6192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53451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L’ORGANISATION DE VOS ETUDES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00"/>
              </a:buClr>
            </a:pPr>
            <a:endParaRPr lang="fr-FR" dirty="0">
              <a:sym typeface="Wingdings" pitchFamily="2" charset="2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fr-FR" dirty="0"/>
              <a:t>    Vos  Unités d’Enseignement  (U.E.)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endParaRPr lang="fr-FR" dirty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fr-FR" dirty="0"/>
              <a:t>    Vos Modalités de Contrôles de Connaissances  (M.C.C.) 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endParaRPr lang="fr-FR" dirty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fr-FR" dirty="0"/>
              <a:t>    Vos  Unités d’Enseignement Transversales (TR)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endParaRPr lang="fr-FR" dirty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fr-FR" dirty="0"/>
              <a:t>    Votre emploi du temps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89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7B00AF-66E9-4CD5-A8CC-5E022BDE1D8B}"/>
              </a:ext>
            </a:extLst>
          </p:cNvPr>
          <p:cNvGrpSpPr/>
          <p:nvPr/>
        </p:nvGrpSpPr>
        <p:grpSpPr>
          <a:xfrm>
            <a:off x="1524000" y="-27384"/>
            <a:ext cx="9144000" cy="1377380"/>
            <a:chOff x="0" y="-19050"/>
            <a:chExt cx="9144000" cy="1377380"/>
          </a:xfrm>
          <a:solidFill>
            <a:srgbClr val="E62D21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A66DE4-625B-4D5C-A51A-C35F2457787A}"/>
                </a:ext>
              </a:extLst>
            </p:cNvPr>
            <p:cNvSpPr/>
            <p:nvPr/>
          </p:nvSpPr>
          <p:spPr>
            <a:xfrm>
              <a:off x="0" y="-19050"/>
              <a:ext cx="9144000" cy="9997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>
              <a:extLst>
                <a:ext uri="{FF2B5EF4-FFF2-40B4-BE49-F238E27FC236}">
                  <a16:creationId xmlns:a16="http://schemas.microsoft.com/office/drawing/2014/main" id="{0B9C56A8-7670-4341-A21F-03C85CA0F66E}"/>
                </a:ext>
              </a:extLst>
            </p:cNvPr>
            <p:cNvSpPr/>
            <p:nvPr/>
          </p:nvSpPr>
          <p:spPr>
            <a:xfrm rot="10800000">
              <a:off x="7838381" y="908720"/>
              <a:ext cx="1305619" cy="44961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1774825" y="195506"/>
            <a:ext cx="6192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3000" dirty="0">
                <a:solidFill>
                  <a:schemeClr val="bg1"/>
                </a:solidFill>
                <a:latin typeface="DIN" pitchFamily="2" charset="0"/>
              </a:rPr>
              <a:t>LES UNITES D’ENSEIGNEMENT : 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dirty="0"/>
              <a:t>Les enseignements sont de trois types :</a:t>
            </a: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fr-FR" dirty="0"/>
              <a:t>- C.M. (cours magistral),</a:t>
            </a: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fr-FR" dirty="0"/>
              <a:t>- T.D. (travaux dirigés), </a:t>
            </a:r>
          </a:p>
          <a:p>
            <a:pPr marL="914400" lvl="2" indent="0" algn="just">
              <a:lnSpc>
                <a:spcPct val="150000"/>
              </a:lnSpc>
              <a:buNone/>
            </a:pPr>
            <a:r>
              <a:rPr lang="fr-FR" dirty="0"/>
              <a:t>- T.P. (travaux pratiques),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Ils sont assurés dans le cadre d'une même discipline par plusieurs enseignants.</a:t>
            </a:r>
          </a:p>
          <a:p>
            <a:pPr algn="just">
              <a:lnSpc>
                <a:spcPct val="150000"/>
              </a:lnSpc>
            </a:pPr>
            <a:r>
              <a:rPr lang="fr-FR" dirty="0"/>
              <a:t>Les enseignants sont  en majorité </a:t>
            </a:r>
            <a:r>
              <a:rPr lang="fr-FR" b="1" dirty="0"/>
              <a:t>enseignants-chercheurs</a:t>
            </a:r>
            <a:r>
              <a:rPr lang="fr-FR" dirty="0"/>
              <a:t> </a:t>
            </a:r>
          </a:p>
          <a:p>
            <a:pPr algn="just">
              <a:lnSpc>
                <a:spcPct val="150000"/>
              </a:lnSpc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6602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2206</Words>
  <Application>Microsoft Macintosh PowerPoint</Application>
  <PresentationFormat>Grand écran</PresentationFormat>
  <Paragraphs>436</Paragraphs>
  <Slides>42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3" baseType="lpstr">
      <vt:lpstr>Arial</vt:lpstr>
      <vt:lpstr>Britannic Bold</vt:lpstr>
      <vt:lpstr>Calibri</vt:lpstr>
      <vt:lpstr>Calibri Light</vt:lpstr>
      <vt:lpstr>Cambria</vt:lpstr>
      <vt:lpstr>DIN</vt:lpstr>
      <vt:lpstr>Droid Serif</vt:lpstr>
      <vt:lpstr>Helvetica-Narrow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Contacts</vt:lpstr>
      <vt:lpstr>Référents pédagogiques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UCBL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THIBEAU ANNA</dc:creator>
  <cp:lastModifiedBy>Laurent Pujo-Menjouet</cp:lastModifiedBy>
  <cp:revision>203</cp:revision>
  <cp:lastPrinted>2018-04-06T12:35:18Z</cp:lastPrinted>
  <dcterms:created xsi:type="dcterms:W3CDTF">2018-02-22T12:21:06Z</dcterms:created>
  <dcterms:modified xsi:type="dcterms:W3CDTF">2019-08-28T08:52:56Z</dcterms:modified>
</cp:coreProperties>
</file>